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1" r:id="rId6"/>
    <p:sldId id="3851" r:id="rId7"/>
    <p:sldId id="265" r:id="rId8"/>
    <p:sldId id="3848" r:id="rId9"/>
    <p:sldId id="3846" r:id="rId10"/>
    <p:sldId id="268" r:id="rId11"/>
    <p:sldId id="3852" r:id="rId12"/>
    <p:sldId id="3853" r:id="rId13"/>
    <p:sldId id="3850" r:id="rId14"/>
    <p:sldId id="3854" r:id="rId15"/>
    <p:sldId id="3855" r:id="rId16"/>
    <p:sldId id="3849" r:id="rId17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6623F-9EA9-4B2E-81DF-6064E13EAA7B}" v="55" dt="2025-10-29T06:46:43.350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 autoAdjust="0"/>
  </p:normalViewPr>
  <p:slideViewPr>
    <p:cSldViewPr snapToGrid="0">
      <p:cViewPr varScale="1">
        <p:scale>
          <a:sx n="88" d="100"/>
          <a:sy n="88" d="100"/>
        </p:scale>
        <p:origin x="72" y="93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80" d="100"/>
          <a:sy n="80" d="100"/>
        </p:scale>
        <p:origin x="3264" y="2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bke Levens" userId="8cae939494f330b2" providerId="LiveId" clId="{7AD6AE12-0D4D-4BA7-A6C8-0F8B20BFE861}"/>
    <pc:docChg chg="undo custSel addSld delSld modSld sldOrd">
      <pc:chgData name="Wibke Levens" userId="8cae939494f330b2" providerId="LiveId" clId="{7AD6AE12-0D4D-4BA7-A6C8-0F8B20BFE861}" dt="2025-10-29T06:56:19.097" v="3474" actId="20577"/>
      <pc:docMkLst>
        <pc:docMk/>
      </pc:docMkLst>
      <pc:sldChg chg="modSp mod">
        <pc:chgData name="Wibke Levens" userId="8cae939494f330b2" providerId="LiveId" clId="{7AD6AE12-0D4D-4BA7-A6C8-0F8B20BFE861}" dt="2025-10-28T05:55:42.841" v="1940" actId="115"/>
        <pc:sldMkLst>
          <pc:docMk/>
          <pc:sldMk cId="3666674671" sldId="261"/>
        </pc:sldMkLst>
        <pc:spChg chg="mod">
          <ac:chgData name="Wibke Levens" userId="8cae939494f330b2" providerId="LiveId" clId="{7AD6AE12-0D4D-4BA7-A6C8-0F8B20BFE861}" dt="2025-10-28T05:55:42.841" v="1940" actId="115"/>
          <ac:spMkLst>
            <pc:docMk/>
            <pc:sldMk cId="3666674671" sldId="261"/>
            <ac:spMk id="3" creationId="{A6A33159-D030-2F82-A142-F75940728319}"/>
          </ac:spMkLst>
        </pc:spChg>
      </pc:sldChg>
      <pc:sldChg chg="addSp delSp modSp del mod ord">
        <pc:chgData name="Wibke Levens" userId="8cae939494f330b2" providerId="LiveId" clId="{7AD6AE12-0D4D-4BA7-A6C8-0F8B20BFE861}" dt="2025-10-27T20:43:36.308" v="1866" actId="2696"/>
        <pc:sldMkLst>
          <pc:docMk/>
          <pc:sldMk cId="2737241225" sldId="263"/>
        </pc:sldMkLst>
      </pc:sldChg>
      <pc:sldChg chg="addSp delSp modSp mod">
        <pc:chgData name="Wibke Levens" userId="8cae939494f330b2" providerId="LiveId" clId="{7AD6AE12-0D4D-4BA7-A6C8-0F8B20BFE861}" dt="2025-10-29T06:51:15.279" v="3443" actId="122"/>
        <pc:sldMkLst>
          <pc:docMk/>
          <pc:sldMk cId="729609147" sldId="265"/>
        </pc:sldMkLst>
        <pc:spChg chg="mod">
          <ac:chgData name="Wibke Levens" userId="8cae939494f330b2" providerId="LiveId" clId="{7AD6AE12-0D4D-4BA7-A6C8-0F8B20BFE861}" dt="2025-10-29T06:51:15.279" v="3443" actId="122"/>
          <ac:spMkLst>
            <pc:docMk/>
            <pc:sldMk cId="729609147" sldId="265"/>
            <ac:spMk id="2" creationId="{314C27C8-165C-5513-DB4B-9D840097C545}"/>
          </ac:spMkLst>
        </pc:spChg>
        <pc:spChg chg="mod">
          <ac:chgData name="Wibke Levens" userId="8cae939494f330b2" providerId="LiveId" clId="{7AD6AE12-0D4D-4BA7-A6C8-0F8B20BFE861}" dt="2025-10-29T06:42:44.188" v="3308" actId="113"/>
          <ac:spMkLst>
            <pc:docMk/>
            <pc:sldMk cId="729609147" sldId="265"/>
            <ac:spMk id="4" creationId="{83302BFD-960F-CBB3-E984-CDC12813A10C}"/>
          </ac:spMkLst>
        </pc:spChg>
      </pc:sldChg>
      <pc:sldChg chg="del">
        <pc:chgData name="Wibke Levens" userId="8cae939494f330b2" providerId="LiveId" clId="{7AD6AE12-0D4D-4BA7-A6C8-0F8B20BFE861}" dt="2025-10-27T18:47:21.860" v="81" actId="2696"/>
        <pc:sldMkLst>
          <pc:docMk/>
          <pc:sldMk cId="3604630649" sldId="267"/>
        </pc:sldMkLst>
      </pc:sldChg>
      <pc:sldChg chg="addSp delSp modSp mod ord">
        <pc:chgData name="Wibke Levens" userId="8cae939494f330b2" providerId="LiveId" clId="{7AD6AE12-0D4D-4BA7-A6C8-0F8B20BFE861}" dt="2025-10-29T06:52:20.959" v="3448" actId="122"/>
        <pc:sldMkLst>
          <pc:docMk/>
          <pc:sldMk cId="4259977132" sldId="268"/>
        </pc:sldMkLst>
        <pc:spChg chg="mod">
          <ac:chgData name="Wibke Levens" userId="8cae939494f330b2" providerId="LiveId" clId="{7AD6AE12-0D4D-4BA7-A6C8-0F8B20BFE861}" dt="2025-10-29T06:52:12.653" v="3447" actId="122"/>
          <ac:spMkLst>
            <pc:docMk/>
            <pc:sldMk cId="4259977132" sldId="268"/>
            <ac:spMk id="2" creationId="{B7545968-70F7-0180-6448-3547E442EF4A}"/>
          </ac:spMkLst>
        </pc:spChg>
        <pc:spChg chg="mod">
          <ac:chgData name="Wibke Levens" userId="8cae939494f330b2" providerId="LiveId" clId="{7AD6AE12-0D4D-4BA7-A6C8-0F8B20BFE861}" dt="2025-10-29T06:52:20.959" v="3448" actId="122"/>
          <ac:spMkLst>
            <pc:docMk/>
            <pc:sldMk cId="4259977132" sldId="268"/>
            <ac:spMk id="8" creationId="{215CE58D-2739-522B-7C3A-6A7C985360C0}"/>
          </ac:spMkLst>
        </pc:spChg>
        <pc:picChg chg="add mod">
          <ac:chgData name="Wibke Levens" userId="8cae939494f330b2" providerId="LiveId" clId="{7AD6AE12-0D4D-4BA7-A6C8-0F8B20BFE861}" dt="2025-10-28T06:14:37.529" v="2609" actId="14100"/>
          <ac:picMkLst>
            <pc:docMk/>
            <pc:sldMk cId="4259977132" sldId="268"/>
            <ac:picMk id="6" creationId="{17FCAFE5-C541-F663-4D89-8E74F275C645}"/>
          </ac:picMkLst>
        </pc:picChg>
      </pc:sldChg>
      <pc:sldChg chg="del">
        <pc:chgData name="Wibke Levens" userId="8cae939494f330b2" providerId="LiveId" clId="{7AD6AE12-0D4D-4BA7-A6C8-0F8B20BFE861}" dt="2025-10-27T18:49:41.719" v="100" actId="2696"/>
        <pc:sldMkLst>
          <pc:docMk/>
          <pc:sldMk cId="1756128041" sldId="3844"/>
        </pc:sldMkLst>
      </pc:sldChg>
      <pc:sldChg chg="addSp delSp modSp mod ord">
        <pc:chgData name="Wibke Levens" userId="8cae939494f330b2" providerId="LiveId" clId="{7AD6AE12-0D4D-4BA7-A6C8-0F8B20BFE861}" dt="2025-10-29T06:51:47.601" v="3445" actId="20577"/>
        <pc:sldMkLst>
          <pc:docMk/>
          <pc:sldMk cId="3293924303" sldId="3846"/>
        </pc:sldMkLst>
        <pc:spChg chg="mod">
          <ac:chgData name="Wibke Levens" userId="8cae939494f330b2" providerId="LiveId" clId="{7AD6AE12-0D4D-4BA7-A6C8-0F8B20BFE861}" dt="2025-10-28T06:10:23.469" v="2540" actId="14100"/>
          <ac:spMkLst>
            <pc:docMk/>
            <pc:sldMk cId="3293924303" sldId="3846"/>
            <ac:spMk id="4" creationId="{82513E45-4F5C-9394-1D42-7FB6C0170D83}"/>
          </ac:spMkLst>
        </pc:spChg>
        <pc:spChg chg="mod">
          <ac:chgData name="Wibke Levens" userId="8cae939494f330b2" providerId="LiveId" clId="{7AD6AE12-0D4D-4BA7-A6C8-0F8B20BFE861}" dt="2025-10-29T06:51:47.601" v="3445" actId="20577"/>
          <ac:spMkLst>
            <pc:docMk/>
            <pc:sldMk cId="3293924303" sldId="3846"/>
            <ac:spMk id="5" creationId="{55C37F52-5C08-7C02-C9CA-E2AD930A95FB}"/>
          </ac:spMkLst>
        </pc:spChg>
      </pc:sldChg>
      <pc:sldChg chg="addSp delSp modSp del mod ord modClrScheme chgLayout">
        <pc:chgData name="Wibke Levens" userId="8cae939494f330b2" providerId="LiveId" clId="{7AD6AE12-0D4D-4BA7-A6C8-0F8B20BFE861}" dt="2025-10-28T06:20:43.652" v="2809" actId="2696"/>
        <pc:sldMkLst>
          <pc:docMk/>
          <pc:sldMk cId="1562484837" sldId="3847"/>
        </pc:sldMkLst>
        <pc:spChg chg="mod ord">
          <ac:chgData name="Wibke Levens" userId="8cae939494f330b2" providerId="LiveId" clId="{7AD6AE12-0D4D-4BA7-A6C8-0F8B20BFE861}" dt="2025-10-28T06:13:09.954" v="2599" actId="27636"/>
          <ac:spMkLst>
            <pc:docMk/>
            <pc:sldMk cId="1562484837" sldId="3847"/>
            <ac:spMk id="3" creationId="{1BE98EFF-197D-3136-70B9-7BBD30A48931}"/>
          </ac:spMkLst>
        </pc:spChg>
        <pc:picChg chg="add del mod">
          <ac:chgData name="Wibke Levens" userId="8cae939494f330b2" providerId="LiveId" clId="{7AD6AE12-0D4D-4BA7-A6C8-0F8B20BFE861}" dt="2025-10-28T06:13:27.630" v="2603" actId="21"/>
          <ac:picMkLst>
            <pc:docMk/>
            <pc:sldMk cId="1562484837" sldId="3847"/>
            <ac:picMk id="7" creationId="{BA542352-DB51-2BAF-39DE-55B2179BDA21}"/>
          </ac:picMkLst>
        </pc:picChg>
      </pc:sldChg>
      <pc:sldChg chg="delSp modSp mod">
        <pc:chgData name="Wibke Levens" userId="8cae939494f330b2" providerId="LiveId" clId="{7AD6AE12-0D4D-4BA7-A6C8-0F8B20BFE861}" dt="2025-10-29T06:51:09.486" v="3442" actId="122"/>
        <pc:sldMkLst>
          <pc:docMk/>
          <pc:sldMk cId="414613742" sldId="3848"/>
        </pc:sldMkLst>
        <pc:spChg chg="mod">
          <ac:chgData name="Wibke Levens" userId="8cae939494f330b2" providerId="LiveId" clId="{7AD6AE12-0D4D-4BA7-A6C8-0F8B20BFE861}" dt="2025-10-29T06:51:09.486" v="3442" actId="122"/>
          <ac:spMkLst>
            <pc:docMk/>
            <pc:sldMk cId="414613742" sldId="3848"/>
            <ac:spMk id="2" creationId="{5D030A76-B788-B363-104E-266B7C7F7208}"/>
          </ac:spMkLst>
        </pc:spChg>
        <pc:spChg chg="mod">
          <ac:chgData name="Wibke Levens" userId="8cae939494f330b2" providerId="LiveId" clId="{7AD6AE12-0D4D-4BA7-A6C8-0F8B20BFE861}" dt="2025-10-28T05:58:46.640" v="2072" actId="27636"/>
          <ac:spMkLst>
            <pc:docMk/>
            <pc:sldMk cId="414613742" sldId="3848"/>
            <ac:spMk id="3" creationId="{05948542-FCE1-3AE6-C6C9-17975609DF70}"/>
          </ac:spMkLst>
        </pc:spChg>
      </pc:sldChg>
      <pc:sldChg chg="modSp mod">
        <pc:chgData name="Wibke Levens" userId="8cae939494f330b2" providerId="LiveId" clId="{7AD6AE12-0D4D-4BA7-A6C8-0F8B20BFE861}" dt="2025-10-29T06:56:19.097" v="3474" actId="20577"/>
        <pc:sldMkLst>
          <pc:docMk/>
          <pc:sldMk cId="3920724481" sldId="3849"/>
        </pc:sldMkLst>
        <pc:spChg chg="mod">
          <ac:chgData name="Wibke Levens" userId="8cae939494f330b2" providerId="LiveId" clId="{7AD6AE12-0D4D-4BA7-A6C8-0F8B20BFE861}" dt="2025-10-27T19:34:11.861" v="590" actId="20577"/>
          <ac:spMkLst>
            <pc:docMk/>
            <pc:sldMk cId="3920724481" sldId="3849"/>
            <ac:spMk id="2" creationId="{43C2181D-911C-1343-7267-E35AC86CCA0E}"/>
          </ac:spMkLst>
        </pc:spChg>
        <pc:spChg chg="mod">
          <ac:chgData name="Wibke Levens" userId="8cae939494f330b2" providerId="LiveId" clId="{7AD6AE12-0D4D-4BA7-A6C8-0F8B20BFE861}" dt="2025-10-29T06:56:19.097" v="3474" actId="20577"/>
          <ac:spMkLst>
            <pc:docMk/>
            <pc:sldMk cId="3920724481" sldId="3849"/>
            <ac:spMk id="3" creationId="{9BEA8735-F1DC-1DE6-0A38-429B2F660F8A}"/>
          </ac:spMkLst>
        </pc:spChg>
      </pc:sldChg>
      <pc:sldChg chg="addSp delSp modSp mod ord modClrScheme chgLayout">
        <pc:chgData name="Wibke Levens" userId="8cae939494f330b2" providerId="LiveId" clId="{7AD6AE12-0D4D-4BA7-A6C8-0F8B20BFE861}" dt="2025-10-29T06:53:46.922" v="3464" actId="2711"/>
        <pc:sldMkLst>
          <pc:docMk/>
          <pc:sldMk cId="363098972" sldId="3850"/>
        </pc:sldMkLst>
        <pc:spChg chg="add mod">
          <ac:chgData name="Wibke Levens" userId="8cae939494f330b2" providerId="LiveId" clId="{7AD6AE12-0D4D-4BA7-A6C8-0F8B20BFE861}" dt="2025-10-28T06:35:29.061" v="3208" actId="113"/>
          <ac:spMkLst>
            <pc:docMk/>
            <pc:sldMk cId="363098972" sldId="3850"/>
            <ac:spMk id="9" creationId="{DD93C3C2-C581-5A62-3D51-A8AA3F1123EC}"/>
          </ac:spMkLst>
        </pc:spChg>
        <pc:spChg chg="add mod">
          <ac:chgData name="Wibke Levens" userId="8cae939494f330b2" providerId="LiveId" clId="{7AD6AE12-0D4D-4BA7-A6C8-0F8B20BFE861}" dt="2025-10-29T06:53:46.922" v="3464" actId="2711"/>
          <ac:spMkLst>
            <pc:docMk/>
            <pc:sldMk cId="363098972" sldId="3850"/>
            <ac:spMk id="10" creationId="{441DE376-A2AC-E992-C804-EBC474A617EC}"/>
          </ac:spMkLst>
        </pc:spChg>
        <pc:spChg chg="add mod ord">
          <ac:chgData name="Wibke Levens" userId="8cae939494f330b2" providerId="LiveId" clId="{7AD6AE12-0D4D-4BA7-A6C8-0F8B20BFE861}" dt="2025-10-28T06:34:40.283" v="3203" actId="255"/>
          <ac:spMkLst>
            <pc:docMk/>
            <pc:sldMk cId="363098972" sldId="3850"/>
            <ac:spMk id="12" creationId="{14E2DC05-9E31-6DE1-52FD-5C4DF34B3FA6}"/>
          </ac:spMkLst>
        </pc:spChg>
        <pc:picChg chg="add mod">
          <ac:chgData name="Wibke Levens" userId="8cae939494f330b2" providerId="LiveId" clId="{7AD6AE12-0D4D-4BA7-A6C8-0F8B20BFE861}" dt="2025-10-27T19:19:23.144" v="513" actId="1076"/>
          <ac:picMkLst>
            <pc:docMk/>
            <pc:sldMk cId="363098972" sldId="3850"/>
            <ac:picMk id="7" creationId="{8256F016-34EE-3C88-777B-DD8E548FC629}"/>
          </ac:picMkLst>
        </pc:picChg>
      </pc:sldChg>
      <pc:sldChg chg="modSp mod">
        <pc:chgData name="Wibke Levens" userId="8cae939494f330b2" providerId="LiveId" clId="{7AD6AE12-0D4D-4BA7-A6C8-0F8B20BFE861}" dt="2025-10-29T06:50:41.658" v="3441" actId="113"/>
        <pc:sldMkLst>
          <pc:docMk/>
          <pc:sldMk cId="1127649784" sldId="3851"/>
        </pc:sldMkLst>
        <pc:spChg chg="mod">
          <ac:chgData name="Wibke Levens" userId="8cae939494f330b2" providerId="LiveId" clId="{7AD6AE12-0D4D-4BA7-A6C8-0F8B20BFE861}" dt="2025-10-29T06:50:41.658" v="3441" actId="113"/>
          <ac:spMkLst>
            <pc:docMk/>
            <pc:sldMk cId="1127649784" sldId="3851"/>
            <ac:spMk id="3" creationId="{68A5FD2B-E3E5-1C2B-0151-21F216B14A33}"/>
          </ac:spMkLst>
        </pc:spChg>
      </pc:sldChg>
      <pc:sldChg chg="modSp new mod ord">
        <pc:chgData name="Wibke Levens" userId="8cae939494f330b2" providerId="LiveId" clId="{7AD6AE12-0D4D-4BA7-A6C8-0F8B20BFE861}" dt="2025-10-28T06:21:35.601" v="2816" actId="1076"/>
        <pc:sldMkLst>
          <pc:docMk/>
          <pc:sldMk cId="1153281394" sldId="3852"/>
        </pc:sldMkLst>
        <pc:spChg chg="mod">
          <ac:chgData name="Wibke Levens" userId="8cae939494f330b2" providerId="LiveId" clId="{7AD6AE12-0D4D-4BA7-A6C8-0F8B20BFE861}" dt="2025-10-28T06:21:03.767" v="2813" actId="115"/>
          <ac:spMkLst>
            <pc:docMk/>
            <pc:sldMk cId="1153281394" sldId="3852"/>
            <ac:spMk id="2" creationId="{257ABB87-9B4C-AE4C-8EEE-586F016B1108}"/>
          </ac:spMkLst>
        </pc:spChg>
        <pc:spChg chg="mod">
          <ac:chgData name="Wibke Levens" userId="8cae939494f330b2" providerId="LiveId" clId="{7AD6AE12-0D4D-4BA7-A6C8-0F8B20BFE861}" dt="2025-10-28T06:21:28.416" v="2815" actId="1076"/>
          <ac:spMkLst>
            <pc:docMk/>
            <pc:sldMk cId="1153281394" sldId="3852"/>
            <ac:spMk id="3" creationId="{46E4C93B-0028-B33D-E605-31E9A1FDCD86}"/>
          </ac:spMkLst>
        </pc:spChg>
        <pc:spChg chg="mod">
          <ac:chgData name="Wibke Levens" userId="8cae939494f330b2" providerId="LiveId" clId="{7AD6AE12-0D4D-4BA7-A6C8-0F8B20BFE861}" dt="2025-10-28T06:21:35.601" v="2816" actId="1076"/>
          <ac:spMkLst>
            <pc:docMk/>
            <pc:sldMk cId="1153281394" sldId="3852"/>
            <ac:spMk id="4" creationId="{2C192455-FF2D-E910-8E17-2E1C26648921}"/>
          </ac:spMkLst>
        </pc:spChg>
      </pc:sldChg>
      <pc:sldChg chg="modSp new mod ord">
        <pc:chgData name="Wibke Levens" userId="8cae939494f330b2" providerId="LiveId" clId="{7AD6AE12-0D4D-4BA7-A6C8-0F8B20BFE861}" dt="2025-10-29T06:53:14.484" v="3463" actId="20577"/>
        <pc:sldMkLst>
          <pc:docMk/>
          <pc:sldMk cId="1176926730" sldId="3853"/>
        </pc:sldMkLst>
        <pc:spChg chg="mod">
          <ac:chgData name="Wibke Levens" userId="8cae939494f330b2" providerId="LiveId" clId="{7AD6AE12-0D4D-4BA7-A6C8-0F8B20BFE861}" dt="2025-10-29T06:53:14.484" v="3463" actId="20577"/>
          <ac:spMkLst>
            <pc:docMk/>
            <pc:sldMk cId="1176926730" sldId="3853"/>
            <ac:spMk id="2" creationId="{0ACFB2AB-9882-01A9-4002-05FE1105E42B}"/>
          </ac:spMkLst>
        </pc:spChg>
        <pc:spChg chg="mod">
          <ac:chgData name="Wibke Levens" userId="8cae939494f330b2" providerId="LiveId" clId="{7AD6AE12-0D4D-4BA7-A6C8-0F8B20BFE861}" dt="2025-10-28T06:25:06.596" v="2926" actId="27636"/>
          <ac:spMkLst>
            <pc:docMk/>
            <pc:sldMk cId="1176926730" sldId="3853"/>
            <ac:spMk id="3" creationId="{A91F937B-3188-7164-2736-0AAF5FABCE33}"/>
          </ac:spMkLst>
        </pc:spChg>
        <pc:spChg chg="mod">
          <ac:chgData name="Wibke Levens" userId="8cae939494f330b2" providerId="LiveId" clId="{7AD6AE12-0D4D-4BA7-A6C8-0F8B20BFE861}" dt="2025-10-28T06:29:08.161" v="3125" actId="115"/>
          <ac:spMkLst>
            <pc:docMk/>
            <pc:sldMk cId="1176926730" sldId="3853"/>
            <ac:spMk id="4" creationId="{CCFE911C-E4D9-535F-FE23-BAE4A499FEAA}"/>
          </ac:spMkLst>
        </pc:spChg>
      </pc:sldChg>
      <pc:sldChg chg="addSp delSp modSp new mod ord modClrScheme chgLayout">
        <pc:chgData name="Wibke Levens" userId="8cae939494f330b2" providerId="LiveId" clId="{7AD6AE12-0D4D-4BA7-A6C8-0F8B20BFE861}" dt="2025-10-28T06:37:10.035" v="3226" actId="20577"/>
        <pc:sldMkLst>
          <pc:docMk/>
          <pc:sldMk cId="589344967" sldId="3854"/>
        </pc:sldMkLst>
        <pc:spChg chg="add mod ord">
          <ac:chgData name="Wibke Levens" userId="8cae939494f330b2" providerId="LiveId" clId="{7AD6AE12-0D4D-4BA7-A6C8-0F8B20BFE861}" dt="2025-10-27T19:38:39.552" v="792" actId="122"/>
          <ac:spMkLst>
            <pc:docMk/>
            <pc:sldMk cId="589344967" sldId="3854"/>
            <ac:spMk id="4" creationId="{4D4A2245-0A84-7E93-FBFF-C5C62EC241AC}"/>
          </ac:spMkLst>
        </pc:spChg>
        <pc:spChg chg="add mod ord">
          <ac:chgData name="Wibke Levens" userId="8cae939494f330b2" providerId="LiveId" clId="{7AD6AE12-0D4D-4BA7-A6C8-0F8B20BFE861}" dt="2025-10-28T06:37:10.035" v="3226" actId="20577"/>
          <ac:spMkLst>
            <pc:docMk/>
            <pc:sldMk cId="589344967" sldId="3854"/>
            <ac:spMk id="6" creationId="{000F66CF-9403-3894-5519-15D8B6DD220F}"/>
          </ac:spMkLst>
        </pc:spChg>
      </pc:sldChg>
      <pc:sldChg chg="addSp delSp modSp new mod ord">
        <pc:chgData name="Wibke Levens" userId="8cae939494f330b2" providerId="LiveId" clId="{7AD6AE12-0D4D-4BA7-A6C8-0F8B20BFE861}" dt="2025-10-29T06:55:55.809" v="3472" actId="1076"/>
        <pc:sldMkLst>
          <pc:docMk/>
          <pc:sldMk cId="2181724018" sldId="3855"/>
        </pc:sldMkLst>
        <pc:spChg chg="del mod">
          <ac:chgData name="Wibke Levens" userId="8cae939494f330b2" providerId="LiveId" clId="{7AD6AE12-0D4D-4BA7-A6C8-0F8B20BFE861}" dt="2025-10-29T06:55:27.289" v="3467" actId="21"/>
          <ac:spMkLst>
            <pc:docMk/>
            <pc:sldMk cId="2181724018" sldId="3855"/>
            <ac:spMk id="2" creationId="{DD681C88-71FD-C25D-7B0E-E445109EE7E4}"/>
          </ac:spMkLst>
        </pc:spChg>
        <pc:picChg chg="add mod">
          <ac:chgData name="Wibke Levens" userId="8cae939494f330b2" providerId="LiveId" clId="{7AD6AE12-0D4D-4BA7-A6C8-0F8B20BFE861}" dt="2025-10-29T06:55:55.809" v="3472" actId="1076"/>
          <ac:picMkLst>
            <pc:docMk/>
            <pc:sldMk cId="2181724018" sldId="3855"/>
            <ac:picMk id="6" creationId="{36B391AE-3FCB-3F6B-3FF4-CE305DAF332B}"/>
          </ac:picMkLst>
        </pc:picChg>
        <pc:picChg chg="add mod">
          <ac:chgData name="Wibke Levens" userId="8cae939494f330b2" providerId="LiveId" clId="{7AD6AE12-0D4D-4BA7-A6C8-0F8B20BFE861}" dt="2025-10-29T06:55:44.075" v="3471" actId="14100"/>
          <ac:picMkLst>
            <pc:docMk/>
            <pc:sldMk cId="2181724018" sldId="3855"/>
            <ac:picMk id="8" creationId="{4F803408-399E-53CA-F3DF-D05F224FB33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4096DC03-42A8-49A6-9DA1-DF502A494051}" type="datetime1">
              <a:rPr lang="de-DE" smtClean="0"/>
              <a:t>29.10.2025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EF757874-EF65-4B61-B062-40C932C8129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fld id="{1C7530C5-DEE8-44F4-A5A5-EF577304A3BF}" type="datetime1">
              <a:rPr lang="de-DE" smtClean="0"/>
              <a:pPr/>
              <a:t>29.10.2025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8B57D50D-BAA9-464B-B391-243138E078D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8B57D50D-BAA9-464B-B391-243138E078D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8B57D50D-BAA9-464B-B391-243138E078D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8B57D50D-BAA9-464B-B391-243138E078D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294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8B57D50D-BAA9-464B-B391-243138E078D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110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8B57D50D-BAA9-464B-B391-243138E078D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68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40C6A29-4676-420C-BBE3-ACC2B80F64D4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8B57D50D-BAA9-464B-B391-243138E078D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6091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8B57D50D-BAA9-464B-B391-243138E078D8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2538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8B57D50D-BAA9-464B-B391-243138E078D8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ihand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ihandform: Form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ihandform: Form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ihandform: Form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rtlCol="0" anchor="b" anchorCtr="0">
            <a:noAutofit/>
          </a:bodyPr>
          <a:lstStyle>
            <a:lvl1pPr algn="r">
              <a:defRPr lang="de-DE"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ihandform: Form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ihandform: Form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 lang="de-DE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lang="de-DE"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2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 rtlCol="0">
            <a:normAutofit/>
          </a:bodyPr>
          <a:lstStyle>
            <a:lvl1pPr marL="0" indent="0">
              <a:buNone/>
              <a:defRPr lang="de-DE" sz="2400"/>
            </a:lvl1pPr>
          </a:lstStyle>
          <a:p>
            <a:pPr rtl="0"/>
            <a:r>
              <a:rPr lang="de-DE"/>
              <a:t>Tabelle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6D8061D-18C3-4F4F-85EF-561633F58754}" type="datetimeFigureOut">
              <a:rPr lang="de-DE" smtClean="0"/>
              <a:t>29.10.2025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ihand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 lang="de-DE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lang="de-DE"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lang="de-DE" sz="1800"/>
            </a:lvl2pPr>
            <a:lvl3pPr>
              <a:spcBef>
                <a:spcPts val="1000"/>
              </a:spcBef>
              <a:buClr>
                <a:schemeClr val="accent2"/>
              </a:buClr>
              <a:defRPr lang="de-DE" sz="1800"/>
            </a:lvl3pPr>
            <a:lvl4pPr>
              <a:spcBef>
                <a:spcPts val="1000"/>
              </a:spcBef>
              <a:buClr>
                <a:schemeClr val="accent2"/>
              </a:buClr>
              <a:defRPr lang="de-DE" sz="1800"/>
            </a:lvl4pPr>
            <a:lvl5pPr>
              <a:spcBef>
                <a:spcPts val="1000"/>
              </a:spcBef>
              <a:buClr>
                <a:schemeClr val="accent2"/>
              </a:buClr>
              <a:defRPr lang="de-DE" sz="18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lang="de-DE"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2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6D8061D-18C3-4F4F-85EF-561633F58754}" type="datetimeFigureOut">
              <a:rPr lang="de-DE" smtClean="0"/>
              <a:t>29.10.2025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6D8061D-18C3-4F4F-85EF-561633F58754}" type="datetimeFigureOut">
              <a:rPr lang="de-DE" smtClean="0"/>
              <a:t>29.10.2025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 rtlCol="0">
            <a:normAutofit/>
          </a:bodyPr>
          <a:lstStyle>
            <a:lvl1pPr>
              <a:defRPr lang="de-DE" sz="2400"/>
            </a:lvl1pPr>
          </a:lstStyle>
          <a:p>
            <a:pPr rtl="0"/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ihandform: Form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ihandform: Form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ihandform: Form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ihandform: Form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ihandform: Form 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rtlCol="0">
            <a:noAutofit/>
          </a:bodyPr>
          <a:lstStyle>
            <a:lvl1pPr algn="ctr">
              <a:defRPr lang="de-DE"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rtlCol="0"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lang="de-DE"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6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6D8061D-18C3-4F4F-85EF-561633F58754}" type="datetimeFigureOut">
              <a:rPr lang="de-DE" smtClean="0"/>
              <a:t>29.10.2025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Bogen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 rtlCol="0">
            <a:noAutofit/>
          </a:bodyPr>
          <a:lstStyle>
            <a:lvl1pPr algn="ctr">
              <a:defRPr lang="de-DE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rtlCol="0"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lang="de-DE"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6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 marL="0" indent="0" algn="l">
              <a:buNone/>
              <a:defRPr lang="de-DE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Symbol anklicken, um ein Bild einzufügen</a:t>
            </a:r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 rtlCol="0">
            <a:normAutofit/>
          </a:bodyPr>
          <a:lstStyle>
            <a:lvl1pPr algn="ctr">
              <a:defRPr lang="de-DE" sz="60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ihandform: Form 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rtlCol="0" anchor="b">
            <a:normAutofit/>
          </a:bodyPr>
          <a:lstStyle>
            <a:lvl1pPr>
              <a:defRPr lang="de-DE" sz="60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 rtlCol="0">
            <a:normAutofit/>
          </a:bodyPr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de-DE"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lang="de-DE"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lang="de-DE"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lang="de-DE" sz="1600"/>
            </a:lvl4pPr>
            <a:lvl5pPr>
              <a:lnSpc>
                <a:spcPct val="110000"/>
              </a:lnSpc>
              <a:defRPr lang="de-DE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 lang="de-DE">
                <a:latin typeface="+mn-lt"/>
              </a:defRPr>
            </a:lvl1pPr>
          </a:lstStyle>
          <a:p>
            <a:pPr rtl="0">
              <a:defRPr lang="de-DE"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3.9.20XX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 lang="de-DE">
                <a:latin typeface="+mn-lt"/>
              </a:defRPr>
            </a:lvl1pPr>
          </a:lstStyle>
          <a:p>
            <a:pPr algn="l" rtl="0">
              <a:defRPr lang="de-DE"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Verkaufspräsentation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 lang="de-DE">
                <a:latin typeface="+mn-lt"/>
              </a:defRPr>
            </a:lvl1pPr>
          </a:lstStyle>
          <a:p>
            <a:pPr rtl="0">
              <a:defRPr lang="de-DE"/>
            </a:pPr>
            <a:fld id="{D76B855D-E9CC-4FF8-AD85-6CDC7B89A0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 lang="de-DE"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rtlCol="0" anchor="ctr" anchorCtr="0">
            <a:no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lang="de-DE"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lang="de-DE"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lang="de-DE"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lang="de-DE"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lang="de-DE" sz="12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6D8061D-18C3-4F4F-85EF-561633F58754}" type="datetimeFigureOut">
              <a:rPr lang="de-DE" smtClean="0"/>
              <a:t>29.10.2025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Freihandform: Form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ihandform: Form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ihandform: Form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ihandform: Form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rtlCol="0" anchor="ctr">
            <a:noAutofit/>
          </a:bodyPr>
          <a:lstStyle>
            <a:lvl1pPr algn="ctr">
              <a:defRPr lang="de-DE"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 rtlCol="0">
            <a:noAutofit/>
          </a:bodyPr>
          <a:lstStyle>
            <a:lvl1pPr marL="0" indent="0" algn="ctr">
              <a:buNone/>
              <a:defRPr lang="de-DE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de-DE" sz="2000"/>
            </a:lvl2pPr>
            <a:lvl3pPr marL="914400" indent="0" algn="ctr">
              <a:buNone/>
              <a:defRPr lang="de-DE" sz="1800"/>
            </a:lvl3pPr>
            <a:lvl4pPr marL="1371600" indent="0" algn="ctr">
              <a:buNone/>
              <a:defRPr lang="de-DE" sz="1600"/>
            </a:lvl4pPr>
            <a:lvl5pPr marL="1828800" indent="0" algn="ctr">
              <a:buNone/>
              <a:defRPr lang="de-DE" sz="1600"/>
            </a:lvl5pPr>
            <a:lvl6pPr marL="2286000" indent="0" algn="ctr">
              <a:buNone/>
              <a:defRPr lang="de-DE" sz="1600"/>
            </a:lvl6pPr>
            <a:lvl7pPr marL="2743200" indent="0" algn="ctr">
              <a:buNone/>
              <a:defRPr lang="de-DE" sz="1600"/>
            </a:lvl7pPr>
            <a:lvl8pPr marL="3200400" indent="0" algn="ctr">
              <a:buNone/>
              <a:defRPr lang="de-DE" sz="1600"/>
            </a:lvl8pPr>
            <a:lvl9pPr marL="3657600" indent="0" algn="ctr">
              <a:buNone/>
              <a:defRPr lang="de-DE" sz="1600"/>
            </a:lvl9pPr>
          </a:lstStyle>
          <a:p>
            <a:pPr rtl="0"/>
            <a:r>
              <a:rPr lang="de-DE"/>
              <a:t>Untertitel durch Klicken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6D8061D-18C3-4F4F-85EF-561633F58754}" type="datetimeFigureOut">
              <a:rPr lang="de-DE" smtClean="0"/>
              <a:t>29.10.2025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 lang="de-DE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lang="de-DE"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lang="de-DE"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ihandform: Form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ihandform: Form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6D8061D-18C3-4F4F-85EF-561633F58754}" type="datetimeFigureOut">
              <a:rPr lang="de-DE" smtClean="0"/>
              <a:t>29.10.2025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lang="de-DE"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6D8061D-18C3-4F4F-85EF-561633F58754}" type="datetimeFigureOut">
              <a:rPr lang="de-DE" smtClean="0"/>
              <a:t>29.10.2025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Freihandform: Form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ihandform: Form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ihandform: Form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ihandform: Form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rtlCol="0" anchor="b" anchorCtr="0">
            <a:noAutofit/>
          </a:bodyPr>
          <a:lstStyle>
            <a:lvl1pPr>
              <a:defRPr lang="de-DE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lang="de-DE"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2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de-DE"/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D6D8061D-18C3-4F4F-85EF-561633F58754}" type="datetimeFigureOut">
              <a:rPr lang="de-DE" smtClean="0"/>
              <a:t>29.10.2025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D6D8061D-18C3-4F4F-85EF-561633F58754}" type="datetimeFigureOut">
              <a:rPr lang="de-DE" smtClean="0"/>
              <a:t>29.10.2025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67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bz@schuleimerlich.de" TargetMode="External"/><Relationship Id="rId2" Type="http://schemas.openxmlformats.org/officeDocument/2006/relationships/hyperlink" Target="http://www.schuleimerlich.de/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972" y="2949739"/>
            <a:ext cx="7331528" cy="2396686"/>
          </a:xfrm>
          <a:noFill/>
        </p:spPr>
        <p:txBody>
          <a:bodyPr rtlCol="0" anchor="b">
            <a:noAutofit/>
          </a:bodyPr>
          <a:lstStyle>
            <a:defPPr>
              <a:defRPr lang="de-DE"/>
            </a:defPPr>
          </a:lstStyle>
          <a:p>
            <a:pPr algn="ctr"/>
            <a:r>
              <a:rPr lang="de-DE" b="1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    </a:t>
            </a:r>
            <a:r>
              <a:rPr lang="de-DE" b="1" u="sng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Das neue </a:t>
            </a:r>
            <a:r>
              <a:rPr lang="de-DE" b="1" u="sng" kern="150" dirty="0"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FBZ Speyer</a:t>
            </a:r>
            <a:br>
              <a:rPr lang="de-DE" b="1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de-DE" sz="4000" b="1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(Förder- und Beratungszentrum)</a:t>
            </a:r>
            <a:br>
              <a:rPr lang="de-DE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de-DE" sz="40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  </a:t>
            </a:r>
            <a:br>
              <a:rPr lang="de-DE" sz="40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de-DE" sz="40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 - wer wir sind und was wir machen!</a:t>
            </a:r>
            <a:br>
              <a:rPr lang="de-DE" sz="40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41DE376-A2AC-E992-C804-EBC474A6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590" y="365125"/>
            <a:ext cx="8940209" cy="1325563"/>
          </a:xfrm>
        </p:spPr>
        <p:txBody>
          <a:bodyPr anchor="ctr">
            <a:normAutofit/>
          </a:bodyPr>
          <a:lstStyle/>
          <a:p>
            <a:r>
              <a:rPr lang="de-DE" b="1" dirty="0">
                <a:latin typeface="Arial Narrow" panose="020B0606020202030204" pitchFamily="34" charset="0"/>
              </a:rPr>
              <a:t>Das FBZ-Team</a:t>
            </a:r>
            <a:br>
              <a:rPr lang="de-DE" dirty="0"/>
            </a:br>
            <a:endParaRPr lang="en-US" dirty="0"/>
          </a:p>
        </p:txBody>
      </p:sp>
      <p:pic>
        <p:nvPicPr>
          <p:cNvPr id="7" name="Grafik 6" descr="Ein Bild, das Kleidung, Person, Jeans, Schuhwerk enthält.&#10;&#10;KI-generierte Inhalte können fehlerhaft sein.">
            <a:extLst>
              <a:ext uri="{FF2B5EF4-FFF2-40B4-BE49-F238E27FC236}">
                <a16:creationId xmlns:a16="http://schemas.microsoft.com/office/drawing/2014/main" id="{8256F016-34EE-3C88-777B-DD8E548FC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0" b="-1"/>
          <a:stretch>
            <a:fillRect/>
          </a:stretch>
        </p:blipFill>
        <p:spPr>
          <a:xfrm>
            <a:off x="1469978" y="1186299"/>
            <a:ext cx="5972813" cy="4872429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4E2DC05-9E31-6DE1-52FD-5C4DF34B3FA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14929" y="1186299"/>
            <a:ext cx="3710763" cy="4754760"/>
          </a:xfrm>
        </p:spPr>
        <p:txBody>
          <a:bodyPr>
            <a:normAutofit/>
          </a:bodyPr>
          <a:lstStyle/>
          <a:p>
            <a:pPr algn="ctr"/>
            <a:r>
              <a:rPr lang="de-DE" sz="1900" u="sng" dirty="0">
                <a:latin typeface="Arial Narrow" panose="020B0606020202030204" pitchFamily="34" charset="0"/>
              </a:rPr>
              <a:t>Derzeit </a:t>
            </a:r>
            <a:r>
              <a:rPr lang="de-DE" sz="1900" b="1" u="sng" dirty="0">
                <a:latin typeface="Arial Narrow" panose="020B0606020202030204" pitchFamily="34" charset="0"/>
              </a:rPr>
              <a:t>5 SonderpädagogInnen:</a:t>
            </a:r>
            <a:r>
              <a:rPr lang="de-DE" sz="1900" u="sng" dirty="0">
                <a:latin typeface="Arial Narrow" panose="020B0606020202030204" pitchFamily="34" charset="0"/>
              </a:rPr>
              <a:t>  </a:t>
            </a:r>
          </a:p>
          <a:p>
            <a:pPr algn="ctr"/>
            <a:r>
              <a:rPr lang="de-DE" sz="1900" u="sng" dirty="0">
                <a:latin typeface="Arial Narrow" panose="020B0606020202030204" pitchFamily="34" charset="0"/>
              </a:rPr>
              <a:t>                                           </a:t>
            </a:r>
          </a:p>
          <a:p>
            <a:pPr algn="ctr"/>
            <a:r>
              <a:rPr lang="de-DE" sz="1900" b="1" dirty="0">
                <a:latin typeface="Arial Narrow" panose="020B0606020202030204" pitchFamily="34" charset="0"/>
              </a:rPr>
              <a:t>Fachrichtungen /                 Beratungsschwerpunkte:</a:t>
            </a:r>
          </a:p>
          <a:p>
            <a:pPr algn="ctr"/>
            <a:endParaRPr lang="de-DE" sz="800" b="1" dirty="0">
              <a:latin typeface="Arial Narrow" panose="020B0606020202030204" pitchFamily="34" charset="0"/>
            </a:endParaRPr>
          </a:p>
          <a:p>
            <a:pPr algn="ctr"/>
            <a:r>
              <a:rPr lang="de-DE" sz="1900" dirty="0">
                <a:latin typeface="Arial Narrow" panose="020B0606020202030204" pitchFamily="34" charset="0"/>
              </a:rPr>
              <a:t>- Marion </a:t>
            </a:r>
            <a:r>
              <a:rPr lang="de-DE" sz="1900" dirty="0" err="1">
                <a:latin typeface="Arial Narrow" panose="020B0606020202030204" pitchFamily="34" charset="0"/>
              </a:rPr>
              <a:t>Languth</a:t>
            </a:r>
            <a:r>
              <a:rPr lang="de-DE" sz="1900" dirty="0">
                <a:latin typeface="Arial Narrow" panose="020B0606020202030204" pitchFamily="34" charset="0"/>
              </a:rPr>
              <a:t>: </a:t>
            </a:r>
            <a:r>
              <a:rPr lang="de-DE" sz="1900" b="1" dirty="0">
                <a:latin typeface="Arial Narrow" panose="020B0606020202030204" pitchFamily="34" charset="0"/>
              </a:rPr>
              <a:t>GE, ME, S</a:t>
            </a:r>
          </a:p>
          <a:p>
            <a:pPr algn="ctr"/>
            <a:r>
              <a:rPr lang="de-DE" sz="1900" dirty="0">
                <a:latin typeface="Arial Narrow" panose="020B0606020202030204" pitchFamily="34" charset="0"/>
              </a:rPr>
              <a:t>- Angelika Lehming: </a:t>
            </a:r>
            <a:r>
              <a:rPr lang="de-DE" sz="1900" b="1" dirty="0">
                <a:latin typeface="Arial Narrow" panose="020B0606020202030204" pitchFamily="34" charset="0"/>
              </a:rPr>
              <a:t>S &amp; GE</a:t>
            </a:r>
          </a:p>
          <a:p>
            <a:pPr marL="342900" indent="-342900" algn="ctr">
              <a:buFontTx/>
              <a:buChar char="-"/>
            </a:pPr>
            <a:r>
              <a:rPr lang="de-DE" sz="1900" dirty="0">
                <a:latin typeface="Arial Narrow" panose="020B0606020202030204" pitchFamily="34" charset="0"/>
              </a:rPr>
              <a:t>Kerstin Tuma: </a:t>
            </a:r>
            <a:r>
              <a:rPr lang="de-DE" sz="1900" b="1" dirty="0">
                <a:latin typeface="Arial Narrow" panose="020B0606020202030204" pitchFamily="34" charset="0"/>
              </a:rPr>
              <a:t>S &amp; L</a:t>
            </a:r>
          </a:p>
          <a:p>
            <a:pPr marL="342900" indent="-342900" algn="ctr">
              <a:buFontTx/>
              <a:buChar char="-"/>
            </a:pPr>
            <a:r>
              <a:rPr lang="de-DE" sz="1900" dirty="0">
                <a:latin typeface="Arial Narrow" panose="020B0606020202030204" pitchFamily="34" charset="0"/>
              </a:rPr>
              <a:t>Maximilian Roth: </a:t>
            </a:r>
            <a:r>
              <a:rPr lang="de-DE" sz="1900" b="1" dirty="0">
                <a:latin typeface="Arial Narrow" panose="020B0606020202030204" pitchFamily="34" charset="0"/>
              </a:rPr>
              <a:t>L &amp; SE</a:t>
            </a:r>
          </a:p>
          <a:p>
            <a:pPr marL="342900" indent="-342900" algn="ctr">
              <a:buFontTx/>
              <a:buChar char="-"/>
            </a:pPr>
            <a:r>
              <a:rPr lang="de-DE" sz="1900" dirty="0">
                <a:latin typeface="Arial Narrow" panose="020B0606020202030204" pitchFamily="34" charset="0"/>
              </a:rPr>
              <a:t>Wibke Levens: </a:t>
            </a:r>
            <a:r>
              <a:rPr lang="de-DE" sz="1900" b="1" dirty="0">
                <a:latin typeface="Arial Narrow" panose="020B0606020202030204" pitchFamily="34" charset="0"/>
              </a:rPr>
              <a:t>SE &amp; L</a:t>
            </a:r>
          </a:p>
          <a:p>
            <a:pPr algn="ctr"/>
            <a:endParaRPr lang="de-DE" sz="1900" b="1" dirty="0">
              <a:latin typeface="Arial Narrow" panose="020B0606020202030204" pitchFamily="34" charset="0"/>
            </a:endParaRPr>
          </a:p>
          <a:p>
            <a:endParaRPr lang="en-US" sz="19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93C3C2-C581-5A62-3D51-A8AA3F1123EC}"/>
              </a:ext>
            </a:extLst>
          </p:cNvPr>
          <p:cNvSpPr txBox="1"/>
          <p:nvPr/>
        </p:nvSpPr>
        <p:spPr>
          <a:xfrm>
            <a:off x="247233" y="6197971"/>
            <a:ext cx="8418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S. Kraml (SL),  </a:t>
            </a:r>
            <a:r>
              <a:rPr lang="de-DE" b="1" dirty="0">
                <a:latin typeface="Arial Narrow" panose="020B0606020202030204" pitchFamily="34" charset="0"/>
              </a:rPr>
              <a:t>M. Roth, A. Lehming, K. Tuma. W. Levens, M. </a:t>
            </a:r>
            <a:r>
              <a:rPr lang="de-DE" b="1" dirty="0" err="1">
                <a:latin typeface="Arial Narrow" panose="020B0606020202030204" pitchFamily="34" charset="0"/>
              </a:rPr>
              <a:t>Languth</a:t>
            </a:r>
            <a:r>
              <a:rPr lang="de-DE" b="1" dirty="0">
                <a:latin typeface="Arial Narrow" panose="020B0606020202030204" pitchFamily="34" charset="0"/>
              </a:rPr>
              <a:t>, </a:t>
            </a:r>
            <a:r>
              <a:rPr lang="de-DE" dirty="0">
                <a:latin typeface="Arial Narrow" panose="020B0606020202030204" pitchFamily="34" charset="0"/>
              </a:rPr>
              <a:t>J. Schall (SL)</a:t>
            </a:r>
          </a:p>
        </p:txBody>
      </p:sp>
    </p:spTree>
    <p:extLst>
      <p:ext uri="{BB962C8B-B14F-4D97-AF65-F5344CB8AC3E}">
        <p14:creationId xmlns:p14="http://schemas.microsoft.com/office/powerpoint/2010/main" val="36309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D4A2245-0A84-7E93-FBFF-C5C62EC2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9610"/>
          </a:xfrm>
        </p:spPr>
        <p:txBody>
          <a:bodyPr/>
          <a:lstStyle/>
          <a:p>
            <a:pPr algn="ctr"/>
            <a:r>
              <a:rPr lang="de-DE" b="1" dirty="0">
                <a:latin typeface="Arial Narrow, sans-serif"/>
              </a:rPr>
              <a:t>Kontakt zu uns:</a:t>
            </a:r>
            <a:br>
              <a:rPr lang="de-DE" dirty="0"/>
            </a:b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00F66CF-9403-3894-5519-15D8B6DD220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892595"/>
            <a:ext cx="10687493" cy="4230710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de-DE" sz="3200" dirty="0">
                <a:latin typeface="Arial Narrow" panose="020B0606020202030204" pitchFamily="34" charset="0"/>
              </a:rPr>
              <a:t>Über den </a:t>
            </a:r>
            <a:r>
              <a:rPr lang="de-DE" sz="3200" b="1" u="sng" dirty="0">
                <a:latin typeface="Arial Narrow" panose="020B0606020202030204" pitchFamily="34" charset="0"/>
              </a:rPr>
              <a:t>Meldebogen</a:t>
            </a:r>
            <a:r>
              <a:rPr lang="de-DE" sz="3200" dirty="0">
                <a:latin typeface="Arial Narrow" panose="020B0606020202030204" pitchFamily="34" charset="0"/>
              </a:rPr>
              <a:t> auf der </a:t>
            </a:r>
            <a:r>
              <a:rPr lang="de-DE" sz="3200" b="1" dirty="0">
                <a:latin typeface="Arial Narrow" panose="020B0606020202030204" pitchFamily="34" charset="0"/>
              </a:rPr>
              <a:t>Homepage des FBZ Speyer</a:t>
            </a:r>
            <a:r>
              <a:rPr lang="de-DE" sz="3200" dirty="0">
                <a:latin typeface="Arial Narrow" panose="020B0606020202030204" pitchFamily="34" charset="0"/>
              </a:rPr>
              <a:t>,                                                   zu erreichen über die </a:t>
            </a:r>
            <a:r>
              <a:rPr lang="de-DE" sz="3200" b="1" dirty="0">
                <a:latin typeface="Arial Narrow" panose="020B0606020202030204" pitchFamily="34" charset="0"/>
              </a:rPr>
              <a:t>Schule im Erlich</a:t>
            </a:r>
            <a:r>
              <a:rPr lang="de-DE" sz="3200" dirty="0">
                <a:latin typeface="Arial Narrow" panose="020B0606020202030204" pitchFamily="34" charset="0"/>
              </a:rPr>
              <a:t>: </a:t>
            </a:r>
            <a:r>
              <a:rPr lang="de-DE" sz="3200" dirty="0">
                <a:latin typeface="Arial Narrow" panose="020B0606020202030204" pitchFamily="34" charset="0"/>
                <a:hlinkClick r:id="rId2"/>
              </a:rPr>
              <a:t>www.schuleimerlich.de</a:t>
            </a:r>
            <a:endParaRPr lang="de-DE" sz="32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de-DE" sz="32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3200" dirty="0">
                <a:latin typeface="Arial Narrow" panose="020B0606020202030204" pitchFamily="34" charset="0"/>
              </a:rPr>
              <a:t>Per Mail: </a:t>
            </a:r>
            <a:r>
              <a:rPr lang="de-DE" sz="3200" b="1" dirty="0">
                <a:latin typeface="Arial Narrow" panose="020B0606020202030204" pitchFamily="34" charset="0"/>
                <a:hlinkClick r:id="rId3"/>
              </a:rPr>
              <a:t>fbz@schuleimerlich.de</a:t>
            </a:r>
            <a:endParaRPr lang="de-DE" sz="3200" b="1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de-DE" sz="3200" dirty="0">
              <a:latin typeface="Arial Narrow" panose="020B0606020202030204" pitchFamily="34" charset="0"/>
            </a:endParaRPr>
          </a:p>
          <a:p>
            <a:r>
              <a:rPr lang="de-DE" sz="3200" dirty="0">
                <a:latin typeface="Arial Narrow" panose="020B0606020202030204" pitchFamily="34" charset="0"/>
              </a:rPr>
              <a:t>- In einem </a:t>
            </a:r>
            <a:r>
              <a:rPr lang="de-DE" sz="3200" b="1" dirty="0">
                <a:latin typeface="Arial Narrow" panose="020B0606020202030204" pitchFamily="34" charset="0"/>
              </a:rPr>
              <a:t>wöchentlichen Treffen (Mi) </a:t>
            </a:r>
            <a:r>
              <a:rPr lang="de-DE" sz="3200" dirty="0">
                <a:latin typeface="Arial Narrow" panose="020B0606020202030204" pitchFamily="34" charset="0"/>
              </a:rPr>
              <a:t>verteilen wir die eingehenden    </a:t>
            </a:r>
          </a:p>
          <a:p>
            <a:r>
              <a:rPr lang="de-DE" sz="3200" dirty="0">
                <a:latin typeface="Arial Narrow" panose="020B0606020202030204" pitchFamily="34" charset="0"/>
              </a:rPr>
              <a:t>   Meldungen und nehmen dann Kontakt zu Ihnen auf.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934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36B391AE-3FCB-3F6B-3FF4-CE305DAF33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2" y="-16988"/>
            <a:ext cx="4940341" cy="6848466"/>
          </a:xfrm>
        </p:spPr>
      </p:pic>
      <p:pic>
        <p:nvPicPr>
          <p:cNvPr id="8" name="Inhaltsplatzhalter 7" descr="Ein Bild, das Text, Screenshot, Zahl enthält.&#10;&#10;KI-generierte Inhalte können fehlerhaft sein.">
            <a:extLst>
              <a:ext uri="{FF2B5EF4-FFF2-40B4-BE49-F238E27FC236}">
                <a16:creationId xmlns:a16="http://schemas.microsoft.com/office/drawing/2014/main" id="{4F803408-399E-53CA-F3DF-D05F224FB336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-16988"/>
            <a:ext cx="4909953" cy="6865453"/>
          </a:xfrm>
        </p:spPr>
      </p:pic>
    </p:spTree>
    <p:extLst>
      <p:ext uri="{BB962C8B-B14F-4D97-AF65-F5344CB8AC3E}">
        <p14:creationId xmlns:p14="http://schemas.microsoft.com/office/powerpoint/2010/main" val="218172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noFill/>
        </p:spPr>
        <p:txBody>
          <a:bodyPr rtlCol="0">
            <a:noAutofit/>
          </a:bodyPr>
          <a:lstStyle>
            <a:defPPr>
              <a:defRPr lang="de-DE"/>
            </a:defPPr>
          </a:lstStyle>
          <a:p>
            <a:pPr rtl="0"/>
            <a:r>
              <a:rPr lang="de-DE" dirty="0"/>
              <a:t>Herzlichen Dank für Ihre Aufmerksamkeit!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8" y="554942"/>
            <a:ext cx="5552091" cy="5643839"/>
          </a:xfrm>
          <a:noFill/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algn="ctr"/>
            <a:r>
              <a:rPr lang="de-DE" sz="3200" b="1" dirty="0">
                <a:latin typeface="Arial Narrow, sans-serif"/>
              </a:rPr>
              <a:t>Jetzt: </a:t>
            </a:r>
          </a:p>
          <a:p>
            <a:pPr algn="ctr"/>
            <a:endParaRPr lang="de-DE" sz="1200" b="1" dirty="0">
              <a:latin typeface="Arial Narrow, sans-serif"/>
            </a:endParaRPr>
          </a:p>
          <a:p>
            <a:pPr algn="ctr"/>
            <a:r>
              <a:rPr lang="de-DE" sz="3200" b="1" dirty="0">
                <a:latin typeface="Arial Narrow, sans-serif"/>
              </a:rPr>
              <a:t>Raum für Fragen und Gespräche!</a:t>
            </a:r>
          </a:p>
          <a:p>
            <a:pPr algn="ctr"/>
            <a:endParaRPr lang="de-DE" sz="1200" b="1" dirty="0">
              <a:latin typeface="Arial Narrow, sans-serif"/>
            </a:endParaRPr>
          </a:p>
          <a:p>
            <a:pPr algn="ctr"/>
            <a:r>
              <a:rPr lang="de-DE" sz="3200">
                <a:latin typeface="Arial Narrow, sans-serif"/>
              </a:rPr>
              <a:t> - </a:t>
            </a:r>
            <a:r>
              <a:rPr lang="de-DE" sz="3200" dirty="0">
                <a:latin typeface="Arial Narrow, sans-serif"/>
              </a:rPr>
              <a:t>In der Großgruppe  </a:t>
            </a:r>
          </a:p>
          <a:p>
            <a:pPr algn="ctr"/>
            <a:r>
              <a:rPr lang="de-DE" sz="3200" dirty="0">
                <a:latin typeface="Arial Narrow, sans-serif"/>
              </a:rPr>
              <a:t>     oder individuell!</a:t>
            </a:r>
            <a:endParaRPr lang="de-DE" sz="3200" dirty="0"/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rtlCol="0" anchor="ctr"/>
          <a:lstStyle>
            <a:defPPr>
              <a:defRPr lang="de-DE"/>
            </a:defPPr>
          </a:lstStyle>
          <a:p>
            <a:pPr algn="ctr" rtl="0"/>
            <a:r>
              <a:rPr lang="de-DE" sz="4800" b="1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Was ist ein FBZ?</a:t>
            </a:r>
            <a:endParaRPr lang="de-DE" sz="4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10167257" cy="4284889"/>
          </a:xfrm>
          <a:noFill/>
        </p:spPr>
        <p:txBody>
          <a:bodyPr vert="horz" lIns="91440" tIns="45720" rIns="91440" bIns="45720" rtlCol="0" anchor="t">
            <a:normAutofit/>
          </a:bodyPr>
          <a:lstStyle>
            <a:defPPr>
              <a:defRPr lang="de-DE"/>
            </a:defPPr>
          </a:lstStyle>
          <a:p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FBZ = </a:t>
            </a:r>
            <a:r>
              <a:rPr lang="de-DE" sz="3200" b="1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Förder- und Beratungszentrum</a:t>
            </a:r>
            <a:endParaRPr lang="de-DE" sz="3200" b="1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Eine </a:t>
            </a:r>
            <a:r>
              <a:rPr lang="de-DE" sz="3200" b="1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Weiterentwicklung</a:t>
            </a:r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 einer </a:t>
            </a:r>
            <a:r>
              <a:rPr lang="de-DE" sz="3200" b="1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Förderschule</a:t>
            </a:r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,                                                            in diesem Fall der </a:t>
            </a:r>
            <a:r>
              <a:rPr lang="de-DE" sz="3200" b="1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Schule im Erlich </a:t>
            </a:r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(Förderschwerpunkt Lernen)</a:t>
            </a:r>
            <a:endParaRPr lang="de-DE" sz="32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Start: </a:t>
            </a:r>
            <a:r>
              <a:rPr lang="de-DE" sz="3200" b="1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Februar 2026 </a:t>
            </a:r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(zum 2. HJ)</a:t>
            </a:r>
            <a:endParaRPr lang="de-DE" sz="32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r>
              <a:rPr lang="de-DE" sz="3200" b="1" u="sng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Aufsuchende Einzelfall-Beratung</a:t>
            </a:r>
            <a:endParaRPr lang="de-DE" sz="3200" b="1" u="sng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Kontaktaufnahme über uns</a:t>
            </a:r>
            <a:r>
              <a:rPr lang="de-DE" sz="3200" kern="150" dirty="0"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eren </a:t>
            </a:r>
            <a:r>
              <a:rPr lang="de-DE" sz="3200" b="1" u="sng" kern="150" dirty="0"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Meldebogen</a:t>
            </a:r>
            <a:r>
              <a:rPr lang="de-DE" sz="3200" b="1" kern="150" dirty="0"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 </a:t>
            </a:r>
            <a:r>
              <a:rPr lang="de-DE" sz="3200" kern="150" dirty="0"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(online)</a:t>
            </a:r>
            <a:endParaRPr lang="de-DE" sz="32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rtlCol="0" anchor="ctr"/>
          <a:lstStyle>
            <a:defPPr>
              <a:defRPr lang="de-DE"/>
            </a:defPPr>
          </a:lstStyle>
          <a:p>
            <a:pPr algn="ctr" rtl="0"/>
            <a:r>
              <a:rPr lang="de-DE" sz="4800" b="1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Die Idee des FBZ:</a:t>
            </a:r>
            <a:endParaRPr lang="de-DE" sz="4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331" y="1825625"/>
            <a:ext cx="10981469" cy="4297680"/>
          </a:xfrm>
          <a:noFill/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algn="ctr"/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- um</a:t>
            </a:r>
            <a:r>
              <a:rPr lang="de-DE" sz="3200" b="1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 LehrerInnen </a:t>
            </a:r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versch. Bildungseinrichtungen                                                   bei der Beschulung versch. SchülerInnen zu </a:t>
            </a:r>
            <a:r>
              <a:rPr lang="de-DE" sz="3200" b="1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unterstützen</a:t>
            </a:r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,</a:t>
            </a:r>
            <a:r>
              <a:rPr lang="de-DE" sz="3200" kern="150" dirty="0">
                <a:effectLst/>
                <a:latin typeface="Liberation Serif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                         </a:t>
            </a:r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deren Beschulung möglicherweise </a:t>
            </a:r>
            <a:r>
              <a:rPr lang="de-DE" sz="3200" b="1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sonderpädagogische Expertise und Unterstützung </a:t>
            </a:r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fordert</a:t>
            </a:r>
            <a:endParaRPr lang="de-DE" sz="32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algn="ctr"/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- </a:t>
            </a:r>
            <a:r>
              <a:rPr lang="de-DE" sz="3200" b="1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Beratung für LehrerInnen aller Schularten </a:t>
            </a:r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in Speyer und Umgebung</a:t>
            </a:r>
            <a:endParaRPr lang="de-DE" sz="32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algn="ctr"/>
            <a:r>
              <a:rPr lang="de-DE" sz="3200" b="1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Ziel: Alle SchülerInnen </a:t>
            </a:r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im Raum Speyer                                                    sollen </a:t>
            </a:r>
            <a:r>
              <a:rPr lang="de-DE" sz="3200" b="1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möglichst optimal schulisch lernen </a:t>
            </a:r>
            <a:r>
              <a:rPr lang="de-DE" sz="3200" kern="150" dirty="0">
                <a:effectLst/>
                <a:latin typeface="Arial Narrow" panose="020B060602020203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können</a:t>
            </a:r>
            <a:endParaRPr lang="de-DE" sz="32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764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739"/>
            <a:ext cx="10515600" cy="1325563"/>
          </a:xfrm>
          <a:noFill/>
        </p:spPr>
        <p:txBody>
          <a:bodyPr rtlCol="0" anchor="ctr"/>
          <a:lstStyle>
            <a:defPPr>
              <a:defRPr lang="de-DE"/>
            </a:defPPr>
          </a:lstStyle>
          <a:p>
            <a:pPr algn="ctr"/>
            <a:r>
              <a:rPr lang="de-DE" b="1" dirty="0">
                <a:latin typeface="Arial Narrow, sans-serif"/>
              </a:rPr>
              <a:t>Aufgaben und Ziele des FBZ: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302BFD-960F-CBB3-E984-CDC12813A10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6443" y="2035629"/>
            <a:ext cx="11255828" cy="4174660"/>
          </a:xfrm>
          <a:noFill/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>
              <a:lnSpc>
                <a:spcPct val="100000"/>
              </a:lnSpc>
            </a:pPr>
            <a:r>
              <a:rPr lang="de-DE" sz="2800" dirty="0">
                <a:latin typeface="Arial Narrow, sans-serif"/>
              </a:rPr>
              <a:t>- </a:t>
            </a:r>
            <a:r>
              <a:rPr lang="de-DE" sz="2800" b="1" dirty="0">
                <a:latin typeface="Arial Narrow, sans-serif"/>
              </a:rPr>
              <a:t>Beratung von Lehrkräften</a:t>
            </a:r>
            <a:r>
              <a:rPr lang="de-DE" sz="2800" dirty="0">
                <a:latin typeface="Arial Narrow, sans-serif"/>
              </a:rPr>
              <a:t>, </a:t>
            </a:r>
            <a:r>
              <a:rPr lang="de-DE" sz="2800" b="1" dirty="0">
                <a:latin typeface="Arial Narrow, sans-serif"/>
              </a:rPr>
              <a:t>einzelfallbezogen</a:t>
            </a:r>
            <a:r>
              <a:rPr lang="de-DE" sz="2800" dirty="0">
                <a:latin typeface="Arial Narrow, sans-serif"/>
              </a:rPr>
              <a:t> und </a:t>
            </a:r>
            <a:r>
              <a:rPr lang="de-DE" sz="2800" b="1" dirty="0">
                <a:latin typeface="Arial Narrow, sans-serif"/>
              </a:rPr>
              <a:t>bedarfsorientiert</a:t>
            </a:r>
          </a:p>
          <a:p>
            <a:pPr>
              <a:lnSpc>
                <a:spcPct val="100000"/>
              </a:lnSpc>
            </a:pPr>
            <a:r>
              <a:rPr lang="de-DE" sz="2800" dirty="0">
                <a:latin typeface="Arial Narrow, sans-serif"/>
              </a:rPr>
              <a:t>- Beratung mit der Zielsetzung, eine </a:t>
            </a:r>
            <a:r>
              <a:rPr lang="de-DE" sz="2800" b="1" dirty="0">
                <a:latin typeface="Arial Narrow, sans-serif"/>
              </a:rPr>
              <a:t>exklusive Beschulung </a:t>
            </a:r>
            <a:r>
              <a:rPr lang="de-DE" sz="2800" dirty="0">
                <a:latin typeface="Arial Narrow, sans-serif"/>
              </a:rPr>
              <a:t>möglichst zu </a:t>
            </a:r>
            <a:r>
              <a:rPr lang="de-DE" sz="2800" b="1" dirty="0">
                <a:latin typeface="Arial Narrow, sans-serif"/>
              </a:rPr>
              <a:t>vermeiden</a:t>
            </a:r>
            <a:endParaRPr lang="de-DE" sz="2800" dirty="0"/>
          </a:p>
          <a:p>
            <a:pPr>
              <a:lnSpc>
                <a:spcPct val="100000"/>
              </a:lnSpc>
            </a:pPr>
            <a:r>
              <a:rPr lang="de-DE" sz="2800" dirty="0">
                <a:latin typeface="Arial Narrow, sans-serif"/>
              </a:rPr>
              <a:t>- Beratung für </a:t>
            </a:r>
            <a:r>
              <a:rPr lang="de-DE" sz="2800" b="1" dirty="0">
                <a:latin typeface="Arial Narrow, sans-serif"/>
              </a:rPr>
              <a:t>gelingende inklusive Beschulung</a:t>
            </a:r>
            <a:endParaRPr lang="de-DE" sz="2800" b="1" dirty="0"/>
          </a:p>
          <a:p>
            <a:pPr>
              <a:lnSpc>
                <a:spcPct val="100000"/>
              </a:lnSpc>
            </a:pPr>
            <a:r>
              <a:rPr lang="de-DE" sz="2800" dirty="0">
                <a:latin typeface="Arial Narrow, sans-serif"/>
              </a:rPr>
              <a:t>- Beratung bei </a:t>
            </a:r>
            <a:r>
              <a:rPr lang="de-DE" sz="2800" b="1" dirty="0">
                <a:latin typeface="Arial Narrow, sans-serif"/>
              </a:rPr>
              <a:t>Rückschulung</a:t>
            </a:r>
            <a:endParaRPr lang="de-DE" sz="2800" b="1" dirty="0"/>
          </a:p>
          <a:p>
            <a:pPr>
              <a:lnSpc>
                <a:spcPct val="100000"/>
              </a:lnSpc>
            </a:pPr>
            <a:r>
              <a:rPr lang="de-DE" sz="2800" dirty="0">
                <a:latin typeface="Arial Narrow, sans-serif"/>
              </a:rPr>
              <a:t>- Beratung bei </a:t>
            </a:r>
            <a:r>
              <a:rPr lang="de-DE" sz="2800" b="1" dirty="0">
                <a:latin typeface="Arial Narrow, sans-serif"/>
              </a:rPr>
              <a:t>herausfordernden Situationen</a:t>
            </a:r>
            <a:endParaRPr lang="de-DE" sz="2800" b="1" dirty="0"/>
          </a:p>
          <a:p>
            <a:pPr>
              <a:lnSpc>
                <a:spcPct val="100000"/>
              </a:lnSpc>
            </a:pPr>
            <a:r>
              <a:rPr lang="de-DE" sz="2800" dirty="0">
                <a:latin typeface="Arial Narrow, sans-serif"/>
              </a:rPr>
              <a:t>- Schaffen eines umfassenden</a:t>
            </a:r>
            <a:r>
              <a:rPr lang="de-DE" sz="2800" b="1" dirty="0">
                <a:latin typeface="Arial Narrow, sans-serif"/>
              </a:rPr>
              <a:t> interdisziplinären Netzwerkes</a:t>
            </a:r>
            <a:endParaRPr lang="de-DE" sz="2800" b="1" dirty="0"/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rtlCol="0" anchor="ctr"/>
          <a:lstStyle>
            <a:defPPr>
              <a:defRPr lang="de-DE"/>
            </a:defPPr>
          </a:lstStyle>
          <a:p>
            <a:pPr algn="ctr"/>
            <a:r>
              <a:rPr lang="de-DE" b="1" dirty="0">
                <a:latin typeface="Arial Narrow, sans-serif"/>
              </a:rPr>
              <a:t>Arbeitsweise/ Haltung: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1629" y="1594757"/>
            <a:ext cx="11255829" cy="5050972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de-DE"/>
            </a:defPPr>
          </a:lstStyle>
          <a:p>
            <a:pPr>
              <a:lnSpc>
                <a:spcPct val="220000"/>
              </a:lnSpc>
            </a:pPr>
            <a:r>
              <a:rPr lang="de-DE" sz="4000" dirty="0">
                <a:latin typeface="Arial Narrow, sans-serif"/>
              </a:rPr>
              <a:t>- </a:t>
            </a:r>
            <a:r>
              <a:rPr lang="de-DE" sz="4000" b="1" dirty="0">
                <a:latin typeface="Arial Narrow, sans-serif"/>
              </a:rPr>
              <a:t>inklusive</a:t>
            </a:r>
            <a:r>
              <a:rPr lang="de-DE" sz="4000" dirty="0">
                <a:latin typeface="Arial Narrow, sans-serif"/>
              </a:rPr>
              <a:t>, </a:t>
            </a:r>
            <a:r>
              <a:rPr lang="de-DE" sz="4000" b="1" dirty="0">
                <a:latin typeface="Arial Narrow, sans-serif"/>
              </a:rPr>
              <a:t>systemisch-lösungsorientierte</a:t>
            </a:r>
            <a:r>
              <a:rPr lang="de-DE" sz="4000" dirty="0">
                <a:latin typeface="Arial Narrow, sans-serif"/>
              </a:rPr>
              <a:t> Grundhaltung</a:t>
            </a:r>
            <a:endParaRPr lang="de-DE" sz="4000" dirty="0"/>
          </a:p>
          <a:p>
            <a:pPr>
              <a:lnSpc>
                <a:spcPct val="220000"/>
              </a:lnSpc>
            </a:pPr>
            <a:r>
              <a:rPr lang="de-DE" sz="4000" dirty="0">
                <a:latin typeface="Arial Narrow, sans-serif"/>
              </a:rPr>
              <a:t>- </a:t>
            </a:r>
            <a:r>
              <a:rPr lang="de-DE" sz="4000" b="1" dirty="0">
                <a:latin typeface="Arial Narrow, sans-serif"/>
              </a:rPr>
              <a:t>Hilfe zur Selbsthilfe </a:t>
            </a:r>
            <a:r>
              <a:rPr lang="de-DE" sz="4000" dirty="0">
                <a:latin typeface="Arial Narrow, sans-serif"/>
              </a:rPr>
              <a:t>auf Augenhöhe</a:t>
            </a:r>
            <a:endParaRPr lang="de-DE" sz="4000" dirty="0"/>
          </a:p>
          <a:p>
            <a:pPr>
              <a:lnSpc>
                <a:spcPct val="220000"/>
              </a:lnSpc>
            </a:pPr>
            <a:r>
              <a:rPr lang="de-DE" sz="4000" dirty="0">
                <a:latin typeface="Arial Narrow, sans-serif"/>
              </a:rPr>
              <a:t>- </a:t>
            </a:r>
            <a:r>
              <a:rPr lang="de-DE" sz="4000" b="1" dirty="0">
                <a:latin typeface="Arial Narrow, sans-serif"/>
              </a:rPr>
              <a:t>präventive</a:t>
            </a:r>
            <a:r>
              <a:rPr lang="de-DE" sz="4000" dirty="0">
                <a:latin typeface="Arial Narrow, sans-serif"/>
              </a:rPr>
              <a:t> Beratung</a:t>
            </a:r>
            <a:endParaRPr lang="de-DE" sz="4000" dirty="0"/>
          </a:p>
          <a:p>
            <a:pPr>
              <a:lnSpc>
                <a:spcPct val="100000"/>
              </a:lnSpc>
            </a:pPr>
            <a:br>
              <a:rPr lang="de-DE" dirty="0"/>
            </a:br>
            <a:endParaRPr lang="de-DE" dirty="0"/>
          </a:p>
          <a:p>
            <a:pPr lvl="1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61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72" y="805022"/>
            <a:ext cx="11393222" cy="1279591"/>
          </a:xfrm>
        </p:spPr>
        <p:txBody>
          <a:bodyPr rtlCol="0" anchor="b">
            <a:normAutofit fontScale="90000"/>
          </a:bodyPr>
          <a:lstStyle>
            <a:defPPr>
              <a:defRPr lang="de-DE"/>
            </a:defPPr>
          </a:lstStyle>
          <a:p>
            <a:pPr algn="ctr"/>
            <a:r>
              <a:rPr lang="de-DE" b="1" dirty="0">
                <a:latin typeface="Arial Narrow, sans-serif"/>
              </a:rPr>
              <a:t>Beispielthemen: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164" y="1496787"/>
            <a:ext cx="10124346" cy="4849916"/>
          </a:xfrm>
        </p:spPr>
        <p:txBody>
          <a:bodyPr rtlCol="0">
            <a:normAutofit lnSpcReduction="10000"/>
          </a:bodyPr>
          <a:lstStyle>
            <a:defPPr>
              <a:defRPr lang="de-DE"/>
            </a:defPPr>
          </a:lstStyle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de-DE" dirty="0">
                <a:latin typeface="Arial Narrow, sans-serif"/>
              </a:rPr>
              <a:t>Beratung zu den sonderpädagogischen Fachrichtungen </a:t>
            </a:r>
            <a:r>
              <a:rPr lang="de-DE" b="1" dirty="0">
                <a:latin typeface="Arial Narrow, sans-serif"/>
              </a:rPr>
              <a:t>Lernen</a:t>
            </a:r>
            <a:r>
              <a:rPr lang="de-DE" dirty="0">
                <a:latin typeface="Arial Narrow, sans-serif"/>
              </a:rPr>
              <a:t>, </a:t>
            </a:r>
            <a:r>
              <a:rPr lang="de-DE" b="1" dirty="0">
                <a:latin typeface="Arial Narrow, sans-serif"/>
              </a:rPr>
              <a:t>ganzheitliche Entwicklung</a:t>
            </a:r>
            <a:r>
              <a:rPr lang="de-DE" dirty="0">
                <a:latin typeface="Arial Narrow, sans-serif"/>
              </a:rPr>
              <a:t>, </a:t>
            </a:r>
            <a:r>
              <a:rPr lang="de-DE" b="1" dirty="0">
                <a:latin typeface="Arial Narrow, sans-serif"/>
              </a:rPr>
              <a:t>Motorik</a:t>
            </a:r>
            <a:r>
              <a:rPr lang="de-DE" dirty="0">
                <a:latin typeface="Arial Narrow, sans-serif"/>
              </a:rPr>
              <a:t>, </a:t>
            </a:r>
            <a:r>
              <a:rPr lang="de-DE" b="1" dirty="0">
                <a:latin typeface="Arial Narrow, sans-serif"/>
              </a:rPr>
              <a:t>Sprache</a:t>
            </a:r>
            <a:r>
              <a:rPr lang="de-DE" dirty="0">
                <a:latin typeface="Arial Narrow, sans-serif"/>
              </a:rPr>
              <a:t>, </a:t>
            </a:r>
            <a:r>
              <a:rPr lang="de-DE" b="1" dirty="0">
                <a:latin typeface="Arial Narrow, sans-serif"/>
              </a:rPr>
              <a:t>sozial-emotionale Entwicklung</a:t>
            </a:r>
            <a:r>
              <a:rPr lang="de-DE" dirty="0">
                <a:latin typeface="Arial Narrow, sans-serif"/>
              </a:rPr>
              <a:t>; u.U. auch </a:t>
            </a:r>
            <a:r>
              <a:rPr lang="de-DE" b="1" dirty="0">
                <a:latin typeface="Arial Narrow, sans-serif"/>
              </a:rPr>
              <a:t>Hören und Sehen (Autismus </a:t>
            </a:r>
            <a:r>
              <a:rPr lang="de-DE" dirty="0">
                <a:latin typeface="Arial Narrow, sans-serif"/>
              </a:rPr>
              <a:t>nicht: </a:t>
            </a:r>
            <a:r>
              <a:rPr lang="de-DE" b="1" dirty="0" err="1">
                <a:latin typeface="Arial Narrow, sans-serif"/>
              </a:rPr>
              <a:t>Autismusberatung</a:t>
            </a:r>
            <a:r>
              <a:rPr lang="de-DE" b="1" dirty="0">
                <a:latin typeface="Arial Narrow, sans-serif"/>
              </a:rPr>
              <a:t> </a:t>
            </a:r>
            <a:r>
              <a:rPr lang="de-DE" dirty="0">
                <a:latin typeface="Arial Narrow, sans-serif"/>
                <a:sym typeface="Wingdings" panose="05000000000000000000" pitchFamily="2" charset="2"/>
              </a:rPr>
              <a:t> ADD Neustadt</a:t>
            </a:r>
            <a:r>
              <a:rPr lang="de-DE" b="1" dirty="0">
                <a:latin typeface="Arial Narrow, sans-serif"/>
              </a:rPr>
              <a:t>)</a:t>
            </a:r>
            <a:endParaRPr lang="de-DE" b="1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de-DE" dirty="0">
                <a:latin typeface="Arial Narrow, sans-serif"/>
              </a:rPr>
              <a:t>Umsetzung </a:t>
            </a:r>
            <a:r>
              <a:rPr lang="de-DE" b="1" dirty="0">
                <a:latin typeface="Arial Narrow, sans-serif"/>
              </a:rPr>
              <a:t>von inklusivem Unterricht</a:t>
            </a:r>
            <a:r>
              <a:rPr lang="de-DE" dirty="0">
                <a:latin typeface="Arial Narrow, sans-serif"/>
              </a:rPr>
              <a:t>, zu </a:t>
            </a:r>
            <a:r>
              <a:rPr lang="de-DE" b="1" dirty="0">
                <a:latin typeface="Arial Narrow, sans-serif"/>
              </a:rPr>
              <a:t>Classroom-Management</a:t>
            </a:r>
            <a:r>
              <a:rPr lang="de-DE" dirty="0">
                <a:latin typeface="Arial Narrow, sans-serif"/>
              </a:rPr>
              <a:t>, </a:t>
            </a:r>
            <a:r>
              <a:rPr lang="de-DE" b="1" dirty="0">
                <a:latin typeface="Arial Narrow, sans-serif"/>
              </a:rPr>
              <a:t>Hilfsmitteln, Differenzierung</a:t>
            </a:r>
            <a:r>
              <a:rPr lang="de-DE" dirty="0">
                <a:latin typeface="Arial Narrow, sans-serif"/>
              </a:rPr>
              <a:t>, </a:t>
            </a:r>
            <a:r>
              <a:rPr lang="de-DE" b="1" dirty="0">
                <a:latin typeface="Arial Narrow, sans-serif"/>
              </a:rPr>
              <a:t>Förderplanung</a:t>
            </a:r>
            <a:r>
              <a:rPr lang="de-DE" dirty="0"/>
              <a:t>, </a:t>
            </a:r>
            <a:r>
              <a:rPr lang="de-DE" b="1" dirty="0">
                <a:latin typeface="Arial Narrow, sans-serif"/>
              </a:rPr>
              <a:t>Nachteilsausgleich,                                                ggf. Weitervermittlung an Experten</a:t>
            </a:r>
            <a:endParaRPr lang="de-DE" b="1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de-DE" dirty="0">
                <a:latin typeface="Arial Narrow, sans-serif"/>
              </a:rPr>
              <a:t>Teilleistungsschwächen /-störungen: </a:t>
            </a:r>
            <a:r>
              <a:rPr lang="de-DE" b="1" dirty="0">
                <a:latin typeface="Arial Narrow, sans-serif"/>
              </a:rPr>
              <a:t>LRS </a:t>
            </a:r>
            <a:r>
              <a:rPr lang="de-DE" dirty="0">
                <a:latin typeface="Arial Narrow, sans-serif"/>
              </a:rPr>
              <a:t>(lesen/ schreiben), </a:t>
            </a:r>
            <a:r>
              <a:rPr lang="de-DE" b="1" dirty="0">
                <a:latin typeface="Arial Narrow, sans-serif"/>
              </a:rPr>
              <a:t>Dyskalkulie </a:t>
            </a:r>
            <a:r>
              <a:rPr lang="de-DE" dirty="0">
                <a:latin typeface="Arial Narrow, sans-serif"/>
              </a:rPr>
              <a:t>(rechnen)</a:t>
            </a:r>
            <a:endParaRPr lang="de-DE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de-DE" b="1" dirty="0">
                <a:latin typeface="Arial Narrow, sans-serif"/>
              </a:rPr>
              <a:t>AD(H)S </a:t>
            </a:r>
            <a:r>
              <a:rPr lang="de-DE" dirty="0">
                <a:latin typeface="Arial Narrow, sans-serif"/>
              </a:rPr>
              <a:t>(Aufmerksamkeitsdefizit ggf. mit Hyperaktivität)</a:t>
            </a:r>
            <a:endParaRPr lang="de-DE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de-DE" b="1" dirty="0">
                <a:latin typeface="Arial Narrow, sans-serif"/>
              </a:rPr>
              <a:t>Absentismus</a:t>
            </a:r>
            <a:endParaRPr lang="de-DE" b="1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de-DE" dirty="0">
                <a:latin typeface="Arial Narrow, sans-serif"/>
              </a:rPr>
              <a:t>Prozessbegleitung bei </a:t>
            </a:r>
            <a:r>
              <a:rPr lang="de-DE" b="1" dirty="0">
                <a:latin typeface="Arial Narrow, sans-serif"/>
              </a:rPr>
              <a:t>Einleitung der Überprüfung des sonderpädagogischen Förderbedarfs („Gutachten“)</a:t>
            </a:r>
            <a:r>
              <a:rPr lang="de-DE" dirty="0">
                <a:latin typeface="Arial Narrow, sans-serif"/>
              </a:rPr>
              <a:t>, wenn alle päd. Maßnahmen ausgeschöpft sind</a:t>
            </a:r>
            <a:endParaRPr lang="de-DE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de-DE" dirty="0">
                <a:latin typeface="Arial Narrow, sans-serif"/>
              </a:rPr>
              <a:t>Voraussetzung hierfür: </a:t>
            </a:r>
            <a:r>
              <a:rPr lang="de-DE" b="1" dirty="0">
                <a:latin typeface="Arial Narrow, sans-serif"/>
              </a:rPr>
              <a:t>fortlaufender evaluierter Förderplan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de-DE" b="1" dirty="0"/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611586" cy="1871889"/>
          </a:xfrm>
          <a:noFill/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algn="ctr"/>
            <a:r>
              <a:rPr lang="de-DE" b="1" u="sng" dirty="0">
                <a:latin typeface="Arial Narrow" panose="020B0606020202030204" pitchFamily="34" charset="0"/>
              </a:rPr>
              <a:t>Schritte im Beratungsprozess: </a:t>
            </a:r>
            <a:br>
              <a:rPr lang="de-DE" b="1" u="sng" dirty="0"/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15CE58D-2739-522B-7C3A-6A7C98536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9314" cy="466725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defPPr>
              <a:defRPr lang="de-DE"/>
            </a:defPPr>
          </a:lstStyle>
          <a:p>
            <a:pPr algn="ctr"/>
            <a:r>
              <a:rPr lang="de-DE" dirty="0">
                <a:latin typeface="Arial Narrow" panose="020B0606020202030204" pitchFamily="34" charset="0"/>
              </a:rPr>
              <a:t>-</a:t>
            </a:r>
            <a:r>
              <a:rPr lang="de-DE" b="1" dirty="0">
                <a:latin typeface="Arial Narrow" panose="020B0606020202030204" pitchFamily="34" charset="0"/>
              </a:rPr>
              <a:t> Antrag </a:t>
            </a:r>
            <a:r>
              <a:rPr lang="de-DE" dirty="0">
                <a:latin typeface="Arial Narrow" panose="020B0606020202030204" pitchFamily="34" charset="0"/>
              </a:rPr>
              <a:t>durch </a:t>
            </a:r>
            <a:r>
              <a:rPr lang="de-DE" b="1" dirty="0">
                <a:latin typeface="Arial Narrow" panose="020B0606020202030204" pitchFamily="34" charset="0"/>
              </a:rPr>
              <a:t>Regelschule (Meldebogen)</a:t>
            </a:r>
          </a:p>
          <a:p>
            <a:pPr algn="ctr"/>
            <a:r>
              <a:rPr lang="de-DE" dirty="0">
                <a:latin typeface="Arial Narrow" panose="020B0606020202030204" pitchFamily="34" charset="0"/>
              </a:rPr>
              <a:t>-</a:t>
            </a:r>
            <a:r>
              <a:rPr lang="de-DE" b="1" dirty="0">
                <a:latin typeface="Arial Narrow" panose="020B0606020202030204" pitchFamily="34" charset="0"/>
              </a:rPr>
              <a:t> Fallbesprechung </a:t>
            </a:r>
            <a:r>
              <a:rPr lang="de-DE" dirty="0">
                <a:latin typeface="Arial Narrow" panose="020B0606020202030204" pitchFamily="34" charset="0"/>
              </a:rPr>
              <a:t>im FBZ-Team, Verteilung der Anträge </a:t>
            </a:r>
          </a:p>
          <a:p>
            <a:pPr algn="ctr"/>
            <a:r>
              <a:rPr lang="de-DE" dirty="0">
                <a:latin typeface="Arial Narrow" panose="020B0606020202030204" pitchFamily="34" charset="0"/>
              </a:rPr>
              <a:t>-</a:t>
            </a:r>
            <a:r>
              <a:rPr lang="de-DE" b="1" dirty="0">
                <a:latin typeface="Arial Narrow" panose="020B0606020202030204" pitchFamily="34" charset="0"/>
              </a:rPr>
              <a:t> Kontaktaufnahme</a:t>
            </a:r>
            <a:r>
              <a:rPr lang="de-DE" dirty="0">
                <a:latin typeface="Arial Narrow" panose="020B0606020202030204" pitchFamily="34" charset="0"/>
              </a:rPr>
              <a:t>, organisatorische Klärung</a:t>
            </a:r>
          </a:p>
          <a:p>
            <a:pPr algn="ctr"/>
            <a:r>
              <a:rPr lang="de-DE" dirty="0">
                <a:latin typeface="Arial Narrow" panose="020B0606020202030204" pitchFamily="34" charset="0"/>
              </a:rPr>
              <a:t>-</a:t>
            </a:r>
            <a:r>
              <a:rPr lang="de-DE" b="1" dirty="0">
                <a:latin typeface="Arial Narrow" panose="020B0606020202030204" pitchFamily="34" charset="0"/>
              </a:rPr>
              <a:t> Hospitation</a:t>
            </a:r>
            <a:r>
              <a:rPr lang="de-DE" dirty="0">
                <a:latin typeface="Arial Narrow" panose="020B0606020202030204" pitchFamily="34" charset="0"/>
              </a:rPr>
              <a:t>, </a:t>
            </a:r>
            <a:r>
              <a:rPr lang="de-DE" b="1" dirty="0">
                <a:latin typeface="Arial Narrow" panose="020B0606020202030204" pitchFamily="34" charset="0"/>
              </a:rPr>
              <a:t>informelle Diagnostik</a:t>
            </a:r>
            <a:r>
              <a:rPr lang="de-DE" dirty="0">
                <a:latin typeface="Arial Narrow" panose="020B0606020202030204" pitchFamily="34" charset="0"/>
              </a:rPr>
              <a:t>, </a:t>
            </a:r>
            <a:r>
              <a:rPr lang="de-DE" b="1" dirty="0">
                <a:latin typeface="Arial Narrow" panose="020B0606020202030204" pitchFamily="34" charset="0"/>
              </a:rPr>
              <a:t>Beratung</a:t>
            </a:r>
          </a:p>
          <a:p>
            <a:pPr algn="ctr"/>
            <a:r>
              <a:rPr lang="de-DE" dirty="0">
                <a:latin typeface="Arial Narrow" panose="020B0606020202030204" pitchFamily="34" charset="0"/>
              </a:rPr>
              <a:t>- ggf. weitere </a:t>
            </a:r>
            <a:r>
              <a:rPr lang="de-DE" b="1" dirty="0">
                <a:latin typeface="Arial Narrow" panose="020B0606020202030204" pitchFamily="34" charset="0"/>
              </a:rPr>
              <a:t>externe Diagnostik</a:t>
            </a:r>
          </a:p>
          <a:p>
            <a:pPr algn="ctr"/>
            <a:r>
              <a:rPr lang="de-DE" dirty="0">
                <a:latin typeface="Arial Narrow" panose="020B0606020202030204" pitchFamily="34" charset="0"/>
              </a:rPr>
              <a:t>- ggf. weitere Besprechung im Team</a:t>
            </a:r>
          </a:p>
          <a:p>
            <a:pPr algn="ctr"/>
            <a:r>
              <a:rPr lang="de-DE" dirty="0">
                <a:latin typeface="Arial Narrow" panose="020B0606020202030204" pitchFamily="34" charset="0"/>
              </a:rPr>
              <a:t>- ggf. Unterstützung bei der </a:t>
            </a:r>
            <a:r>
              <a:rPr lang="de-DE" b="1" dirty="0">
                <a:latin typeface="Arial Narrow" panose="020B0606020202030204" pitchFamily="34" charset="0"/>
              </a:rPr>
              <a:t>Förderplanung</a:t>
            </a:r>
          </a:p>
          <a:p>
            <a:pPr algn="ctr"/>
            <a:r>
              <a:rPr lang="de-DE" dirty="0">
                <a:latin typeface="Arial Narrow" panose="020B0606020202030204" pitchFamily="34" charset="0"/>
              </a:rPr>
              <a:t>- </a:t>
            </a:r>
            <a:r>
              <a:rPr lang="de-DE" b="1" dirty="0">
                <a:latin typeface="Arial Narrow" panose="020B0606020202030204" pitchFamily="34" charset="0"/>
              </a:rPr>
              <a:t>Dokumentation</a:t>
            </a:r>
            <a:r>
              <a:rPr lang="de-DE" dirty="0">
                <a:latin typeface="Arial Narrow" panose="020B0606020202030204" pitchFamily="34" charset="0"/>
              </a:rPr>
              <a:t> der Beratung</a:t>
            </a:r>
          </a:p>
          <a:p>
            <a:pPr algn="ctr"/>
            <a:r>
              <a:rPr lang="de-DE" dirty="0">
                <a:latin typeface="Arial Narrow" panose="020B0606020202030204" pitchFamily="34" charset="0"/>
              </a:rPr>
              <a:t>- </a:t>
            </a:r>
            <a:r>
              <a:rPr lang="de-DE" b="1" dirty="0">
                <a:latin typeface="Arial Narrow" panose="020B0606020202030204" pitchFamily="34" charset="0"/>
              </a:rPr>
              <a:t>Abschlussgespräch</a:t>
            </a:r>
          </a:p>
          <a:p>
            <a:pPr rtl="0"/>
            <a:endParaRPr lang="de-DE" dirty="0"/>
          </a:p>
        </p:txBody>
      </p:sp>
      <p:pic>
        <p:nvPicPr>
          <p:cNvPr id="6" name="Grafik 5" descr="Ein Bild, das Text, Screenshot, Schrift, Quittung enthält.&#10;&#10;KI-generierte Inhalte können fehlerhaft sein.">
            <a:extLst>
              <a:ext uri="{FF2B5EF4-FFF2-40B4-BE49-F238E27FC236}">
                <a16:creationId xmlns:a16="http://schemas.microsoft.com/office/drawing/2014/main" id="{17FCAFE5-C541-F663-4D89-8E74F275C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-590017"/>
            <a:ext cx="6005434" cy="78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ABB87-9B4C-AE4C-8EEE-586F016B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Arial Narrow, sans-serif"/>
              </a:rPr>
              <a:t>Für diese Schulen sind wir zuständig: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E4C93B-0028-B33D-E605-31E9A1FDC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895" y="1389068"/>
            <a:ext cx="5457919" cy="5332861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b="1" u="sng" dirty="0">
                <a:latin typeface="Arial Narrow, sans-serif"/>
              </a:rPr>
              <a:t>Grundschulen:</a:t>
            </a:r>
            <a:endParaRPr lang="de-DE" u="sng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GS Woogbachschule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GS Zeppelinschule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GS Siedlungsschule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GS Salierschule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GS Im Vogelgesang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Freie Reformschule Speyer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GS St. Magdalena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GS Berghausen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GS Heiligenstein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GS Mechtersheim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GS Dudenhofen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GS Harthausen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GS </a:t>
            </a:r>
            <a:r>
              <a:rPr lang="de-DE" dirty="0" err="1">
                <a:latin typeface="Arial Narrow, sans-serif"/>
              </a:rPr>
              <a:t>Hanhofen</a:t>
            </a:r>
            <a:endParaRPr lang="de-DE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192455-FF2D-E910-8E17-2E1C2664892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8781" y="1420578"/>
            <a:ext cx="3719119" cy="5571461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b="1" u="sng" dirty="0">
                <a:latin typeface="Arial Narrow, sans-serif"/>
              </a:rPr>
              <a:t>Weiterführende Schulen: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de-DE" sz="1000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RS+ Burgfeld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RS+ Dudenhofen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RS+ Siedlungsschule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Realschule Nik. v. Weis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Realschule Edith Stein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IGS Speyer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Gymnasium am Kaiserdom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Hans Purrmann - Gymnasium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</a:t>
            </a:r>
            <a:r>
              <a:rPr lang="de-DE" dirty="0" err="1">
                <a:latin typeface="Arial Narrow, sans-serif"/>
              </a:rPr>
              <a:t>Schwerd</a:t>
            </a:r>
            <a:r>
              <a:rPr lang="de-DE" dirty="0">
                <a:latin typeface="Arial Narrow, sans-serif"/>
              </a:rPr>
              <a:t> - Gymnasium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Nik. v. Weis – Gymnasium</a:t>
            </a:r>
            <a:endParaRPr lang="de-DE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 Narrow, sans-serif"/>
              </a:rPr>
              <a:t>- Gymnasium Edith Stein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28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FB2AB-9882-01A9-4002-05FE1105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err="1">
                <a:latin typeface="Arial Narrow, sans-serif"/>
              </a:rPr>
              <a:t>Kooppartner</a:t>
            </a:r>
            <a:r>
              <a:rPr lang="de-DE" b="1" dirty="0">
                <a:latin typeface="Arial Narrow, sans-serif"/>
              </a:rPr>
              <a:t> / Netzwerk: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1F937B-3188-7164-2736-0AAF5FABC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357" y="1201479"/>
            <a:ext cx="6123214" cy="48652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u="sng" dirty="0">
                <a:latin typeface="Arial Narrow" panose="020B0606020202030204" pitchFamily="34" charset="0"/>
              </a:rPr>
              <a:t>Diagnostik / Frühförderung:</a:t>
            </a:r>
          </a:p>
          <a:p>
            <a:pPr>
              <a:buFontTx/>
              <a:buChar char="-"/>
            </a:pPr>
            <a:r>
              <a:rPr lang="de-DE" b="1" dirty="0">
                <a:latin typeface="Arial Narrow" panose="020B0606020202030204" pitchFamily="34" charset="0"/>
              </a:rPr>
              <a:t>Fachberater für Autismus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latin typeface="Arial Narrow" panose="020B0606020202030204" pitchFamily="34" charset="0"/>
              </a:rPr>
              <a:t>Kinderzentrum Ludwigshafen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latin typeface="Arial Narrow" panose="020B0606020202030204" pitchFamily="34" charset="0"/>
              </a:rPr>
              <a:t>Klinik für Kinderneurologie und Sozialpädiatrie Kinderzentrum Maulbronn</a:t>
            </a:r>
            <a:endParaRPr lang="de-DE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b="1" dirty="0">
                <a:latin typeface="Arial Narrow" panose="020B0606020202030204" pitchFamily="34" charset="0"/>
              </a:rPr>
              <a:t>Caritas-Förderzentrum Landau</a:t>
            </a:r>
          </a:p>
          <a:p>
            <a:pPr marL="0" indent="0">
              <a:buNone/>
            </a:pPr>
            <a:r>
              <a:rPr lang="de-DE" b="1" u="sng" dirty="0">
                <a:latin typeface="Arial Narrow" panose="020B0606020202030204" pitchFamily="34" charset="0"/>
              </a:rPr>
              <a:t>Psychiatrische Kliniken:</a:t>
            </a:r>
            <a:endParaRPr lang="de-DE" u="sng" dirty="0">
              <a:latin typeface="Arial Narrow" panose="020B0606020202030204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</a:rPr>
              <a:t>Klinik für Kinder- und Jugendpsychiatrie Klingenmünster &amp; Außenstelle SP</a:t>
            </a:r>
          </a:p>
          <a:p>
            <a:pPr marL="0" indent="0">
              <a:buNone/>
            </a:pPr>
            <a:r>
              <a:rPr lang="de-DE" b="1" u="sng" dirty="0">
                <a:latin typeface="Arial Narrow" panose="020B0606020202030204" pitchFamily="34" charset="0"/>
              </a:rPr>
              <a:t>Kinder- &amp; Jugend-psychotherapie:                          </a:t>
            </a:r>
          </a:p>
          <a:p>
            <a:pPr>
              <a:buFontTx/>
              <a:buChar char="-"/>
            </a:pPr>
            <a:r>
              <a:rPr lang="de-DE" dirty="0">
                <a:latin typeface="Arial Narrow" panose="020B0606020202030204" pitchFamily="34" charset="0"/>
              </a:rPr>
              <a:t>niedergelassene Praxen</a:t>
            </a:r>
          </a:p>
          <a:p>
            <a:pPr>
              <a:buFontTx/>
              <a:buChar char="-"/>
            </a:pPr>
            <a:r>
              <a:rPr lang="de-DE" dirty="0">
                <a:latin typeface="Arial Narrow" panose="020B0606020202030204" pitchFamily="34" charset="0"/>
              </a:rPr>
              <a:t>Kinderärzte mit IQ-Testung: z.B. Dr. med. S. Döhring, Römerberg-Heiligenstein</a:t>
            </a:r>
          </a:p>
          <a:p>
            <a:pPr marL="0" indent="0">
              <a:buNone/>
            </a:pPr>
            <a:r>
              <a:rPr lang="de-DE" b="1" u="sng" dirty="0">
                <a:latin typeface="Arial Narrow" panose="020B0606020202030204" pitchFamily="34" charset="0"/>
              </a:rPr>
              <a:t>Logopädie, Ergotherapie, Psychomotorik:                      </a:t>
            </a:r>
          </a:p>
          <a:p>
            <a:pPr>
              <a:buFontTx/>
              <a:buChar char="-"/>
            </a:pPr>
            <a:r>
              <a:rPr lang="de-DE" dirty="0">
                <a:latin typeface="Arial Narrow" panose="020B0606020202030204" pitchFamily="34" charset="0"/>
              </a:rPr>
              <a:t>Niedergelassene Praxen                                                             </a:t>
            </a:r>
          </a:p>
          <a:p>
            <a:pPr>
              <a:buFontTx/>
              <a:buChar char="-"/>
            </a:pPr>
            <a:r>
              <a:rPr lang="de-DE" dirty="0">
                <a:latin typeface="Arial Narrow" panose="020B0606020202030204" pitchFamily="34" charset="0"/>
              </a:rPr>
              <a:t> Verein zur Bewegungsförderung in Landau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FE911C-E4D9-535F-FE23-BAE4A499FEA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08271" y="1083129"/>
            <a:ext cx="5045529" cy="5409745"/>
          </a:xfrm>
        </p:spPr>
        <p:txBody>
          <a:bodyPr>
            <a:normAutofit fontScale="92500" lnSpcReduction="10000"/>
          </a:bodyPr>
          <a:lstStyle/>
          <a:p>
            <a:r>
              <a:rPr lang="de-DE" b="1" u="sng" dirty="0">
                <a:latin typeface="Arial Narrow" panose="020B0606020202030204" pitchFamily="34" charset="0"/>
              </a:rPr>
              <a:t>Schulen mit Förderschwerpunkt: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latin typeface="Arial Narrow" panose="020B0606020202030204" pitchFamily="34" charset="0"/>
              </a:rPr>
              <a:t>FSP ganzheitliche Entwicklung: Pestalozzi-Schule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latin typeface="Arial Narrow" panose="020B0606020202030204" pitchFamily="34" charset="0"/>
              </a:rPr>
              <a:t>FSP motorische Entwicklung, Mosaikschule </a:t>
            </a:r>
            <a:r>
              <a:rPr lang="de-DE" dirty="0">
                <a:latin typeface="Arial Narrow" panose="020B0606020202030204" pitchFamily="34" charset="0"/>
              </a:rPr>
              <a:t>LU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latin typeface="Arial Narrow" panose="020B0606020202030204" pitchFamily="34" charset="0"/>
              </a:rPr>
              <a:t>FSP Sprache: Pfalzinstitut für Hören u. Kommunikation, Augustin-Violet-Schule, </a:t>
            </a:r>
            <a:r>
              <a:rPr lang="de-DE" dirty="0">
                <a:latin typeface="Arial Narrow" panose="020B0606020202030204" pitchFamily="34" charset="0"/>
              </a:rPr>
              <a:t>Frankenthal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latin typeface="Arial Narrow" panose="020B0606020202030204" pitchFamily="34" charset="0"/>
              </a:rPr>
              <a:t>FSP Sprache</a:t>
            </a:r>
            <a:r>
              <a:rPr lang="de-DE" dirty="0">
                <a:latin typeface="Arial Narrow" panose="020B0606020202030204" pitchFamily="34" charset="0"/>
              </a:rPr>
              <a:t>, Rülzheim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latin typeface="Arial Narrow" panose="020B0606020202030204" pitchFamily="34" charset="0"/>
              </a:rPr>
              <a:t>FSP sozial-emotionale Entwicklung</a:t>
            </a:r>
            <a:r>
              <a:rPr lang="de-DE" dirty="0">
                <a:latin typeface="Arial Narrow" panose="020B0606020202030204" pitchFamily="34" charset="0"/>
              </a:rPr>
              <a:t>:                                     </a:t>
            </a:r>
            <a:r>
              <a:rPr lang="de-DE" b="1" dirty="0">
                <a:latin typeface="Arial Narrow" panose="020B0606020202030204" pitchFamily="34" charset="0"/>
              </a:rPr>
              <a:t>Jakob-Reeb-Schule</a:t>
            </a:r>
            <a:r>
              <a:rPr lang="de-DE" dirty="0">
                <a:latin typeface="Arial Narrow" panose="020B0606020202030204" pitchFamily="34" charset="0"/>
              </a:rPr>
              <a:t> Landau bzw. Germersheim &amp; LU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latin typeface="Arial Narrow" panose="020B0606020202030204" pitchFamily="34" charset="0"/>
              </a:rPr>
              <a:t>Landesschule für Blinde und Sehbehinderte</a:t>
            </a:r>
            <a:r>
              <a:rPr lang="de-DE" dirty="0">
                <a:latin typeface="Arial Narrow" panose="020B0606020202030204" pitchFamily="34" charset="0"/>
              </a:rPr>
              <a:t>, Neuwied</a:t>
            </a:r>
          </a:p>
          <a:p>
            <a:pPr marL="285750" indent="-285750">
              <a:buFontTx/>
              <a:buChar char="-"/>
            </a:pPr>
            <a:r>
              <a:rPr lang="de-DE" b="1" u="sng" dirty="0">
                <a:latin typeface="Arial Narrow" panose="020B0606020202030204" pitchFamily="34" charset="0"/>
              </a:rPr>
              <a:t>Berufsorientierung:</a:t>
            </a:r>
            <a:r>
              <a:rPr lang="de-DE" b="1" dirty="0">
                <a:latin typeface="Arial Narrow" panose="020B0606020202030204" pitchFamily="34" charset="0"/>
              </a:rPr>
              <a:t> BBS SP: BVJ-I, Agentur für Arbeit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latin typeface="Arial Narrow" panose="020B0606020202030204" pitchFamily="34" charset="0"/>
              </a:rPr>
              <a:t>Schulsozialarbeit, Jugendamt, Sozialamt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latin typeface="Arial Narrow" panose="020B0606020202030204" pitchFamily="34" charset="0"/>
              </a:rPr>
              <a:t>Kitas, Vorschulklasse Zeppelinschule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latin typeface="Arial Narrow" panose="020B0606020202030204" pitchFamily="34" charset="0"/>
              </a:rPr>
              <a:t>Kinderschutzbund, Caritas, Diakonie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692673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72344889_TF78504181_Win32" id="{A7EE8856-8B3F-4695-B890-CF1ED5D0EAE1}" vid="{302CA080-C0A2-4BCB-ACE8-9C53040D203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C90B52-91C7-4BE9-8AE0-180FFFE11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30005B-6102-4F3C-A26F-485DF1BF971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Formenpräsentation</Template>
  <TotalTime>0</TotalTime>
  <Words>775</Words>
  <Application>Microsoft Office PowerPoint</Application>
  <PresentationFormat>Breitbild</PresentationFormat>
  <Paragraphs>130</Paragraphs>
  <Slides>13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Aptos</vt:lpstr>
      <vt:lpstr>Arial</vt:lpstr>
      <vt:lpstr>Arial Narrow</vt:lpstr>
      <vt:lpstr>Arial Narrow, sans-serif</vt:lpstr>
      <vt:lpstr>Avenir Next LT Pro</vt:lpstr>
      <vt:lpstr>Avenir Next LT Pro Light</vt:lpstr>
      <vt:lpstr>Calibri</vt:lpstr>
      <vt:lpstr>Liberation Serif</vt:lpstr>
      <vt:lpstr>Tw Cen MT</vt:lpstr>
      <vt:lpstr>Benutzerdefiniert</vt:lpstr>
      <vt:lpstr>    Das neue FBZ Speyer (Förder- und Beratungszentrum)     - wer wir sind und was wir machen! </vt:lpstr>
      <vt:lpstr>Was ist ein FBZ?</vt:lpstr>
      <vt:lpstr>Die Idee des FBZ:</vt:lpstr>
      <vt:lpstr>Aufgaben und Ziele des FBZ:</vt:lpstr>
      <vt:lpstr>Arbeitsweise/ Haltung:</vt:lpstr>
      <vt:lpstr>Beispielthemen: </vt:lpstr>
      <vt:lpstr>Schritte im Beratungsprozess:  </vt:lpstr>
      <vt:lpstr>Für diese Schulen sind wir zuständig: </vt:lpstr>
      <vt:lpstr>Kooppartner / Netzwerk: </vt:lpstr>
      <vt:lpstr>Das FBZ-Team </vt:lpstr>
      <vt:lpstr>Kontakt zu uns: </vt:lpstr>
      <vt:lpstr>PowerPoint-Präsentation</vt:lpstr>
      <vt:lpstr>Herzlichen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Wibke Levens</dc:creator>
  <cp:lastModifiedBy>Wibke Levens</cp:lastModifiedBy>
  <cp:revision>2</cp:revision>
  <dcterms:created xsi:type="dcterms:W3CDTF">2025-10-09T09:51:48Z</dcterms:created>
  <dcterms:modified xsi:type="dcterms:W3CDTF">2025-10-29T06:56:25Z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